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62" r:id="rId5"/>
    <p:sldId id="259" r:id="rId6"/>
    <p:sldId id="260" r:id="rId7"/>
    <p:sldId id="261" r:id="rId8"/>
    <p:sldId id="263" r:id="rId9"/>
    <p:sldId id="264" r:id="rId10"/>
    <p:sldId id="268" r:id="rId11"/>
    <p:sldId id="265" r:id="rId12"/>
    <p:sldId id="272" r:id="rId13"/>
    <p:sldId id="274" r:id="rId14"/>
    <p:sldId id="271" r:id="rId15"/>
    <p:sldId id="275" r:id="rId16"/>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8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D8EB6CF9-938F-4663-A8E9-9DEB0358223C}" type="datetimeFigureOut">
              <a:rPr lang="en-IN" smtClean="0"/>
              <a:t>04-04-2024</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E6FFF99-19C6-4FC7-BEA3-568A59B9F715}" type="slidenum">
              <a:rPr lang="en-IN" smtClean="0"/>
              <a:t>‹#›</a:t>
            </a:fld>
            <a:endParaRPr lang="en-IN"/>
          </a:p>
        </p:txBody>
      </p:sp>
    </p:spTree>
    <p:extLst>
      <p:ext uri="{BB962C8B-B14F-4D97-AF65-F5344CB8AC3E}">
        <p14:creationId xmlns:p14="http://schemas.microsoft.com/office/powerpoint/2010/main" val="1928733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6FFF99-19C6-4FC7-BEA3-568A59B9F715}" type="slidenum">
              <a:rPr lang="en-IN" smtClean="0"/>
              <a:t>2</a:t>
            </a:fld>
            <a:endParaRPr lang="en-IN"/>
          </a:p>
        </p:txBody>
      </p:sp>
    </p:spTree>
    <p:extLst>
      <p:ext uri="{BB962C8B-B14F-4D97-AF65-F5344CB8AC3E}">
        <p14:creationId xmlns:p14="http://schemas.microsoft.com/office/powerpoint/2010/main" val="3484270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sp>
        <p:nvSpPr>
          <p:cNvPr id="2" name="Holder 2"/>
          <p:cNvSpPr>
            <a:spLocks noGrp="1"/>
          </p:cNvSpPr>
          <p:nvPr>
            <p:ph type="ctrTitle"/>
          </p:nvPr>
        </p:nvSpPr>
        <p:spPr>
          <a:xfrm>
            <a:off x="519600" y="1248511"/>
            <a:ext cx="8104799" cy="1452245"/>
          </a:xfrm>
          <a:prstGeom prst="rect">
            <a:avLst/>
          </a:prstGeom>
        </p:spPr>
        <p:txBody>
          <a:bodyPr wrap="square" lIns="0" tIns="0" rIns="0" bIns="0">
            <a:spAutoFit/>
          </a:bodyPr>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4190" y="2084381"/>
            <a:ext cx="5315618" cy="841445"/>
          </a:xfrm>
          <a:prstGeom prst="rect">
            <a:avLst/>
          </a:prstGeom>
        </p:spPr>
        <p:txBody>
          <a:bodyPr wrap="square" lIns="0" tIns="0" rIns="0" bIns="0">
            <a:spAutoFit/>
          </a:bodyPr>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475249" y="1175208"/>
            <a:ext cx="7296784" cy="3307079"/>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www.spiedigitallibrary.org/conference-proceedings-of-spie/3370/0000/Moving-and-stationary-target-acquisition-and-recognition-MSTAR-model-based/10.1117/12.321851.fu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1DC8E4-835D-352E-CBB4-61FBB7269E29}"/>
              </a:ext>
            </a:extLst>
          </p:cNvPr>
          <p:cNvSpPr txBox="1"/>
          <p:nvPr/>
        </p:nvSpPr>
        <p:spPr>
          <a:xfrm>
            <a:off x="914400" y="1200150"/>
            <a:ext cx="7315200" cy="1200329"/>
          </a:xfrm>
          <a:prstGeom prst="rect">
            <a:avLst/>
          </a:prstGeom>
          <a:noFill/>
        </p:spPr>
        <p:txBody>
          <a:bodyPr wrap="square" rtlCol="0">
            <a:spAutoFit/>
          </a:bodyPr>
          <a:lstStyle/>
          <a:p>
            <a:pPr algn="ctr"/>
            <a:r>
              <a:rPr lang="en-IN" sz="3600" dirty="0">
                <a:solidFill>
                  <a:schemeClr val="bg1">
                    <a:lumMod val="95000"/>
                  </a:schemeClr>
                </a:solidFill>
                <a:latin typeface="Century" panose="02040604050505020304" pitchFamily="18" charset="0"/>
              </a:rPr>
              <a:t>Target Detection of Military Vehicles Using SAR Images</a:t>
            </a:r>
          </a:p>
        </p:txBody>
      </p:sp>
      <p:sp>
        <p:nvSpPr>
          <p:cNvPr id="5" name="TextBox 4">
            <a:extLst>
              <a:ext uri="{FF2B5EF4-FFF2-40B4-BE49-F238E27FC236}">
                <a16:creationId xmlns:a16="http://schemas.microsoft.com/office/drawing/2014/main" id="{6BEF5CBB-8612-5F77-CE61-45CDD44ADDCD}"/>
              </a:ext>
            </a:extLst>
          </p:cNvPr>
          <p:cNvSpPr txBox="1"/>
          <p:nvPr/>
        </p:nvSpPr>
        <p:spPr>
          <a:xfrm>
            <a:off x="2438400" y="2608456"/>
            <a:ext cx="4419600" cy="1200329"/>
          </a:xfrm>
          <a:prstGeom prst="rect">
            <a:avLst/>
          </a:prstGeom>
          <a:noFill/>
        </p:spPr>
        <p:txBody>
          <a:bodyPr wrap="square" rtlCol="0">
            <a:spAutoFit/>
          </a:bodyPr>
          <a:lstStyle/>
          <a:p>
            <a:pPr algn="ctr"/>
            <a:r>
              <a:rPr lang="en-IN" dirty="0">
                <a:solidFill>
                  <a:schemeClr val="bg1">
                    <a:lumMod val="95000"/>
                  </a:schemeClr>
                </a:solidFill>
                <a:latin typeface="Century" panose="02040604050505020304" pitchFamily="18" charset="0"/>
              </a:rPr>
              <a:t>Sunder R – HP22CSCI0200076</a:t>
            </a:r>
          </a:p>
          <a:p>
            <a:pPr algn="ctr"/>
            <a:r>
              <a:rPr lang="en-IN" dirty="0">
                <a:solidFill>
                  <a:schemeClr val="bg1">
                    <a:lumMod val="95000"/>
                  </a:schemeClr>
                </a:solidFill>
                <a:latin typeface="Century" panose="02040604050505020304" pitchFamily="18" charset="0"/>
              </a:rPr>
              <a:t>Vivek Molleti – HP22CSCI0200025</a:t>
            </a:r>
          </a:p>
          <a:p>
            <a:pPr algn="ctr"/>
            <a:endParaRPr lang="en-IN" dirty="0">
              <a:solidFill>
                <a:schemeClr val="bg1">
                  <a:lumMod val="95000"/>
                </a:schemeClr>
              </a:solidFill>
              <a:latin typeface="Century" panose="02040604050505020304" pitchFamily="18" charset="0"/>
            </a:endParaRPr>
          </a:p>
          <a:p>
            <a:pPr algn="ctr"/>
            <a:r>
              <a:rPr lang="en-IN" dirty="0">
                <a:solidFill>
                  <a:schemeClr val="bg1">
                    <a:lumMod val="95000"/>
                  </a:schemeClr>
                </a:solidFill>
                <a:latin typeface="Century" panose="02040604050505020304" pitchFamily="18" charset="0"/>
              </a:rPr>
              <a:t>05/04/2024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6" name="TextBox 5">
            <a:extLst>
              <a:ext uri="{FF2B5EF4-FFF2-40B4-BE49-F238E27FC236}">
                <a16:creationId xmlns:a16="http://schemas.microsoft.com/office/drawing/2014/main" id="{E126372E-5BED-D755-CE4D-DF113A62DE9A}"/>
              </a:ext>
            </a:extLst>
          </p:cNvPr>
          <p:cNvSpPr txBox="1"/>
          <p:nvPr/>
        </p:nvSpPr>
        <p:spPr>
          <a:xfrm>
            <a:off x="246715" y="224195"/>
            <a:ext cx="1048685" cy="369332"/>
          </a:xfrm>
          <a:prstGeom prst="rect">
            <a:avLst/>
          </a:prstGeom>
          <a:noFill/>
        </p:spPr>
        <p:txBody>
          <a:bodyPr wrap="none" rtlCol="0">
            <a:spAutoFit/>
          </a:bodyPr>
          <a:lstStyle/>
          <a:p>
            <a:r>
              <a:rPr lang="en-IN" dirty="0">
                <a:solidFill>
                  <a:schemeClr val="bg1">
                    <a:lumMod val="95000"/>
                  </a:schemeClr>
                </a:solidFill>
                <a:latin typeface="Century" panose="02040604050505020304" pitchFamily="18" charset="0"/>
              </a:rPr>
              <a:t>Results:</a:t>
            </a:r>
          </a:p>
        </p:txBody>
      </p:sp>
      <p:graphicFrame>
        <p:nvGraphicFramePr>
          <p:cNvPr id="9" name="Table 8">
            <a:extLst>
              <a:ext uri="{FF2B5EF4-FFF2-40B4-BE49-F238E27FC236}">
                <a16:creationId xmlns:a16="http://schemas.microsoft.com/office/drawing/2014/main" id="{EA30C125-9695-3F92-0B29-2C36B79A8F3E}"/>
              </a:ext>
            </a:extLst>
          </p:cNvPr>
          <p:cNvGraphicFramePr>
            <a:graphicFrameLocks noGrp="1"/>
          </p:cNvGraphicFramePr>
          <p:nvPr>
            <p:extLst>
              <p:ext uri="{D42A27DB-BD31-4B8C-83A1-F6EECF244321}">
                <p14:modId xmlns:p14="http://schemas.microsoft.com/office/powerpoint/2010/main" val="3097476151"/>
              </p:ext>
            </p:extLst>
          </p:nvPr>
        </p:nvGraphicFramePr>
        <p:xfrm>
          <a:off x="1399204" y="687323"/>
          <a:ext cx="6705600" cy="1884426"/>
        </p:xfrm>
        <a:graphic>
          <a:graphicData uri="http://schemas.openxmlformats.org/drawingml/2006/table">
            <a:tbl>
              <a:tblPr firstRow="1" firstCol="1" bandRow="1">
                <a:tableStyleId>{5C22544A-7EE6-4342-B048-85BDC9FD1C3A}</a:tableStyleId>
              </a:tblPr>
              <a:tblGrid>
                <a:gridCol w="1117600">
                  <a:extLst>
                    <a:ext uri="{9D8B030D-6E8A-4147-A177-3AD203B41FA5}">
                      <a16:colId xmlns:a16="http://schemas.microsoft.com/office/drawing/2014/main" val="1808462312"/>
                    </a:ext>
                  </a:extLst>
                </a:gridCol>
                <a:gridCol w="1117600">
                  <a:extLst>
                    <a:ext uri="{9D8B030D-6E8A-4147-A177-3AD203B41FA5}">
                      <a16:colId xmlns:a16="http://schemas.microsoft.com/office/drawing/2014/main" val="3367084824"/>
                    </a:ext>
                  </a:extLst>
                </a:gridCol>
                <a:gridCol w="1117600">
                  <a:extLst>
                    <a:ext uri="{9D8B030D-6E8A-4147-A177-3AD203B41FA5}">
                      <a16:colId xmlns:a16="http://schemas.microsoft.com/office/drawing/2014/main" val="333913167"/>
                    </a:ext>
                  </a:extLst>
                </a:gridCol>
                <a:gridCol w="1117600">
                  <a:extLst>
                    <a:ext uri="{9D8B030D-6E8A-4147-A177-3AD203B41FA5}">
                      <a16:colId xmlns:a16="http://schemas.microsoft.com/office/drawing/2014/main" val="4136111360"/>
                    </a:ext>
                  </a:extLst>
                </a:gridCol>
                <a:gridCol w="1117600">
                  <a:extLst>
                    <a:ext uri="{9D8B030D-6E8A-4147-A177-3AD203B41FA5}">
                      <a16:colId xmlns:a16="http://schemas.microsoft.com/office/drawing/2014/main" val="1419493501"/>
                    </a:ext>
                  </a:extLst>
                </a:gridCol>
                <a:gridCol w="1117600">
                  <a:extLst>
                    <a:ext uri="{9D8B030D-6E8A-4147-A177-3AD203B41FA5}">
                      <a16:colId xmlns:a16="http://schemas.microsoft.com/office/drawing/2014/main" val="3668607746"/>
                    </a:ext>
                  </a:extLst>
                </a:gridCol>
              </a:tblGrid>
              <a:tr h="261726">
                <a:tc>
                  <a:txBody>
                    <a:bodyPr/>
                    <a:lstStyle/>
                    <a:p>
                      <a:pPr algn="just">
                        <a:lnSpc>
                          <a:spcPct val="107000"/>
                        </a:lnSpc>
                        <a:spcAft>
                          <a:spcPts val="800"/>
                        </a:spcAft>
                      </a:pPr>
                      <a:r>
                        <a:rPr lang="en-IN" sz="1200" kern="0">
                          <a:effectLst/>
                        </a:rPr>
                        <a:t>Model Name</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Input Size</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just">
                        <a:lnSpc>
                          <a:spcPct val="107000"/>
                        </a:lnSpc>
                        <a:spcAft>
                          <a:spcPts val="800"/>
                        </a:spcAft>
                      </a:pPr>
                      <a:r>
                        <a:rPr lang="en-IN" sz="1200" kern="0">
                          <a:effectLst/>
                        </a:rPr>
                        <a:t>Batch Size</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just">
                        <a:lnSpc>
                          <a:spcPct val="107000"/>
                        </a:lnSpc>
                        <a:spcAft>
                          <a:spcPts val="800"/>
                        </a:spcAft>
                      </a:pPr>
                      <a:r>
                        <a:rPr lang="en-IN" sz="1200" kern="0">
                          <a:effectLst/>
                        </a:rPr>
                        <a:t>Epoch</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just">
                        <a:lnSpc>
                          <a:spcPct val="107000"/>
                        </a:lnSpc>
                        <a:spcAft>
                          <a:spcPts val="800"/>
                        </a:spcAft>
                      </a:pPr>
                      <a:r>
                        <a:rPr lang="en-IN" sz="1200" kern="0">
                          <a:effectLst/>
                        </a:rPr>
                        <a:t>Optimizer</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just">
                        <a:lnSpc>
                          <a:spcPct val="107000"/>
                        </a:lnSpc>
                        <a:spcAft>
                          <a:spcPts val="800"/>
                        </a:spcAft>
                      </a:pPr>
                      <a:r>
                        <a:rPr lang="en-IN" sz="1200" kern="0">
                          <a:effectLst/>
                        </a:rPr>
                        <a:t>Accuracy(%)</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2911082669"/>
                  </a:ext>
                </a:extLst>
              </a:tr>
              <a:tr h="261726">
                <a:tc>
                  <a:txBody>
                    <a:bodyPr/>
                    <a:lstStyle/>
                    <a:p>
                      <a:pPr algn="ctr">
                        <a:lnSpc>
                          <a:spcPct val="107000"/>
                        </a:lnSpc>
                        <a:spcAft>
                          <a:spcPts val="800"/>
                        </a:spcAft>
                      </a:pPr>
                      <a:r>
                        <a:rPr lang="en-IN" sz="1200" kern="0">
                          <a:effectLst/>
                        </a:rPr>
                        <a:t>ResNet</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20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Adam</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48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4013419815"/>
                  </a:ext>
                </a:extLst>
              </a:tr>
              <a:tr h="261726">
                <a:tc>
                  <a:txBody>
                    <a:bodyPr/>
                    <a:lstStyle/>
                    <a:p>
                      <a:pPr algn="ctr">
                        <a:lnSpc>
                          <a:spcPct val="107000"/>
                        </a:lnSpc>
                        <a:spcAft>
                          <a:spcPts val="800"/>
                        </a:spcAft>
                      </a:pPr>
                      <a:r>
                        <a:rPr lang="en-IN" sz="1200" kern="0">
                          <a:effectLst/>
                        </a:rPr>
                        <a:t>Alexnet</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50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Adam</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52</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2664880688"/>
                  </a:ext>
                </a:extLst>
              </a:tr>
              <a:tr h="261726">
                <a:tc>
                  <a:txBody>
                    <a:bodyPr/>
                    <a:lstStyle/>
                    <a:p>
                      <a:pPr algn="ctr">
                        <a:lnSpc>
                          <a:spcPct val="107000"/>
                        </a:lnSpc>
                        <a:spcAft>
                          <a:spcPts val="800"/>
                        </a:spcAft>
                      </a:pPr>
                      <a:r>
                        <a:rPr lang="en-IN" sz="1200" kern="0">
                          <a:effectLst/>
                        </a:rPr>
                        <a:t>leNet</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dirty="0">
                          <a:effectLst/>
                        </a:rPr>
                        <a:t>100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SGD</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90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42326442"/>
                  </a:ext>
                </a:extLst>
              </a:tr>
              <a:tr h="261726">
                <a:tc>
                  <a:txBody>
                    <a:bodyPr/>
                    <a:lstStyle/>
                    <a:p>
                      <a:pPr algn="ctr">
                        <a:lnSpc>
                          <a:spcPct val="107000"/>
                        </a:lnSpc>
                        <a:spcAft>
                          <a:spcPts val="800"/>
                        </a:spcAft>
                      </a:pPr>
                      <a:r>
                        <a:rPr lang="en-IN" sz="1200" kern="0">
                          <a:effectLst/>
                        </a:rPr>
                        <a:t>Vgg16</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50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dirty="0">
                          <a:effectLst/>
                        </a:rPr>
                        <a:t>Adagrad</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3517404342"/>
                  </a:ext>
                </a:extLst>
              </a:tr>
              <a:tr h="261726">
                <a:tc>
                  <a:txBody>
                    <a:bodyPr/>
                    <a:lstStyle/>
                    <a:p>
                      <a:pPr algn="ctr">
                        <a:lnSpc>
                          <a:spcPct val="107000"/>
                        </a:lnSpc>
                        <a:spcAft>
                          <a:spcPts val="800"/>
                        </a:spcAft>
                      </a:pPr>
                      <a:r>
                        <a:rPr lang="en-IN" sz="1200" kern="0">
                          <a:effectLst/>
                        </a:rPr>
                        <a:t>Custom Model</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dirty="0">
                          <a:effectLst/>
                        </a:rPr>
                        <a:t>50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dirty="0">
                          <a:effectLst/>
                        </a:rPr>
                        <a:t>Adagrad</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gn="ctr">
                        <a:lnSpc>
                          <a:spcPct val="107000"/>
                        </a:lnSpc>
                        <a:spcAft>
                          <a:spcPts val="800"/>
                        </a:spcAft>
                      </a:pPr>
                      <a:r>
                        <a:rPr lang="en-IN" sz="1200" kern="0" dirty="0">
                          <a:effectLst/>
                        </a:rPr>
                        <a:t>92</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379646074"/>
                  </a:ext>
                </a:extLst>
              </a:tr>
            </a:tbl>
          </a:graphicData>
        </a:graphic>
      </p:graphicFrame>
      <p:graphicFrame>
        <p:nvGraphicFramePr>
          <p:cNvPr id="10" name="Table 9">
            <a:extLst>
              <a:ext uri="{FF2B5EF4-FFF2-40B4-BE49-F238E27FC236}">
                <a16:creationId xmlns:a16="http://schemas.microsoft.com/office/drawing/2014/main" id="{A9FA6106-4125-CDDE-6BD2-E9C6F8B72A7D}"/>
              </a:ext>
            </a:extLst>
          </p:cNvPr>
          <p:cNvGraphicFramePr>
            <a:graphicFrameLocks noGrp="1"/>
          </p:cNvGraphicFramePr>
          <p:nvPr>
            <p:extLst>
              <p:ext uri="{D42A27DB-BD31-4B8C-83A1-F6EECF244321}">
                <p14:modId xmlns:p14="http://schemas.microsoft.com/office/powerpoint/2010/main" val="3884980719"/>
              </p:ext>
            </p:extLst>
          </p:nvPr>
        </p:nvGraphicFramePr>
        <p:xfrm>
          <a:off x="1399204" y="3103626"/>
          <a:ext cx="6713220" cy="1884425"/>
        </p:xfrm>
        <a:graphic>
          <a:graphicData uri="http://schemas.openxmlformats.org/drawingml/2006/table">
            <a:tbl>
              <a:tblPr firstRow="1" firstCol="1" bandRow="1">
                <a:tableStyleId>{5C22544A-7EE6-4342-B048-85BDC9FD1C3A}</a:tableStyleId>
              </a:tblPr>
              <a:tblGrid>
                <a:gridCol w="1118870">
                  <a:extLst>
                    <a:ext uri="{9D8B030D-6E8A-4147-A177-3AD203B41FA5}">
                      <a16:colId xmlns:a16="http://schemas.microsoft.com/office/drawing/2014/main" val="1539801825"/>
                    </a:ext>
                  </a:extLst>
                </a:gridCol>
                <a:gridCol w="1118870">
                  <a:extLst>
                    <a:ext uri="{9D8B030D-6E8A-4147-A177-3AD203B41FA5}">
                      <a16:colId xmlns:a16="http://schemas.microsoft.com/office/drawing/2014/main" val="2445435116"/>
                    </a:ext>
                  </a:extLst>
                </a:gridCol>
                <a:gridCol w="1118870">
                  <a:extLst>
                    <a:ext uri="{9D8B030D-6E8A-4147-A177-3AD203B41FA5}">
                      <a16:colId xmlns:a16="http://schemas.microsoft.com/office/drawing/2014/main" val="2133419083"/>
                    </a:ext>
                  </a:extLst>
                </a:gridCol>
                <a:gridCol w="1118870">
                  <a:extLst>
                    <a:ext uri="{9D8B030D-6E8A-4147-A177-3AD203B41FA5}">
                      <a16:colId xmlns:a16="http://schemas.microsoft.com/office/drawing/2014/main" val="3740509830"/>
                    </a:ext>
                  </a:extLst>
                </a:gridCol>
                <a:gridCol w="1118870">
                  <a:extLst>
                    <a:ext uri="{9D8B030D-6E8A-4147-A177-3AD203B41FA5}">
                      <a16:colId xmlns:a16="http://schemas.microsoft.com/office/drawing/2014/main" val="2732557329"/>
                    </a:ext>
                  </a:extLst>
                </a:gridCol>
                <a:gridCol w="1118870">
                  <a:extLst>
                    <a:ext uri="{9D8B030D-6E8A-4147-A177-3AD203B41FA5}">
                      <a16:colId xmlns:a16="http://schemas.microsoft.com/office/drawing/2014/main" val="379248145"/>
                    </a:ext>
                  </a:extLst>
                </a:gridCol>
              </a:tblGrid>
              <a:tr h="345197">
                <a:tc>
                  <a:txBody>
                    <a:bodyPr/>
                    <a:lstStyle/>
                    <a:p>
                      <a:pPr algn="just">
                        <a:lnSpc>
                          <a:spcPct val="107000"/>
                        </a:lnSpc>
                        <a:spcAft>
                          <a:spcPts val="800"/>
                        </a:spcAft>
                      </a:pPr>
                      <a:r>
                        <a:rPr lang="en-IN" sz="1200" kern="0" dirty="0">
                          <a:effectLst/>
                        </a:rPr>
                        <a:t>Model Name</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Input Size</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Batch Size</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Epoch</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Optimizer</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Accuracy(%)</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1382810447"/>
                  </a:ext>
                </a:extLst>
              </a:tr>
              <a:tr h="384807">
                <a:tc>
                  <a:txBody>
                    <a:bodyPr/>
                    <a:lstStyle/>
                    <a:p>
                      <a:pPr>
                        <a:lnSpc>
                          <a:spcPct val="107000"/>
                        </a:lnSpc>
                        <a:spcAft>
                          <a:spcPts val="800"/>
                        </a:spcAft>
                      </a:pPr>
                      <a:r>
                        <a:rPr lang="en-IN" sz="1200" kern="0">
                          <a:effectLst/>
                        </a:rPr>
                        <a:t>leNet</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128,128</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100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Adam</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78</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3090403210"/>
                  </a:ext>
                </a:extLst>
              </a:tr>
              <a:tr h="384807">
                <a:tc>
                  <a:txBody>
                    <a:bodyPr/>
                    <a:lstStyle/>
                    <a:p>
                      <a:pPr>
                        <a:lnSpc>
                          <a:spcPct val="107000"/>
                        </a:lnSpc>
                        <a:spcAft>
                          <a:spcPts val="800"/>
                        </a:spcAft>
                      </a:pPr>
                      <a:r>
                        <a:rPr lang="en-IN" sz="1200" kern="0" dirty="0">
                          <a:effectLst/>
                        </a:rPr>
                        <a:t>Vgg16</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128,128</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64</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50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Adagrad</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a:effectLst/>
                        </a:rPr>
                        <a:t>50</a:t>
                      </a:r>
                      <a:endParaRPr lang="en-IN"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3817586288"/>
                  </a:ext>
                </a:extLst>
              </a:tr>
              <a:tr h="384807">
                <a:tc>
                  <a:txBody>
                    <a:bodyPr/>
                    <a:lstStyle/>
                    <a:p>
                      <a:pPr>
                        <a:lnSpc>
                          <a:spcPct val="107000"/>
                        </a:lnSpc>
                        <a:spcAft>
                          <a:spcPts val="800"/>
                        </a:spcAft>
                      </a:pPr>
                      <a:r>
                        <a:rPr lang="en-IN" sz="1200" kern="0" dirty="0" err="1">
                          <a:effectLst/>
                        </a:rPr>
                        <a:t>ResNet</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128,128</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64</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50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Adagrad</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70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2719014482"/>
                  </a:ext>
                </a:extLst>
              </a:tr>
              <a:tr h="384807">
                <a:tc>
                  <a:txBody>
                    <a:bodyPr/>
                    <a:lstStyle/>
                    <a:p>
                      <a:pPr>
                        <a:lnSpc>
                          <a:spcPct val="107000"/>
                        </a:lnSpc>
                        <a:spcAft>
                          <a:spcPts val="800"/>
                        </a:spcAft>
                      </a:pPr>
                      <a:r>
                        <a:rPr lang="en-IN" sz="1200" kern="0" dirty="0">
                          <a:effectLst/>
                        </a:rPr>
                        <a:t>Custom Model</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128,128</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64</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50</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Adagrad</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tc>
                  <a:txBody>
                    <a:bodyPr/>
                    <a:lstStyle/>
                    <a:p>
                      <a:pPr>
                        <a:lnSpc>
                          <a:spcPct val="107000"/>
                        </a:lnSpc>
                        <a:spcAft>
                          <a:spcPts val="800"/>
                        </a:spcAft>
                      </a:pPr>
                      <a:r>
                        <a:rPr lang="en-IN" sz="1200" kern="0" dirty="0">
                          <a:effectLst/>
                        </a:rPr>
                        <a:t>81</a:t>
                      </a:r>
                      <a:endParaRPr lang="en-IN"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3500" marR="63500" marT="63500" marB="63500"/>
                </a:tc>
                <a:extLst>
                  <a:ext uri="{0D108BD9-81ED-4DB2-BD59-A6C34878D82A}">
                    <a16:rowId xmlns:a16="http://schemas.microsoft.com/office/drawing/2014/main" val="3045413716"/>
                  </a:ext>
                </a:extLst>
              </a:tr>
            </a:tbl>
          </a:graphicData>
        </a:graphic>
      </p:graphicFrame>
      <p:sp>
        <p:nvSpPr>
          <p:cNvPr id="11" name="TextBox 10">
            <a:extLst>
              <a:ext uri="{FF2B5EF4-FFF2-40B4-BE49-F238E27FC236}">
                <a16:creationId xmlns:a16="http://schemas.microsoft.com/office/drawing/2014/main" id="{B2712F35-D903-88B9-5D07-2B4F28F23E28}"/>
              </a:ext>
            </a:extLst>
          </p:cNvPr>
          <p:cNvSpPr txBox="1"/>
          <p:nvPr/>
        </p:nvSpPr>
        <p:spPr>
          <a:xfrm>
            <a:off x="1295400" y="285750"/>
            <a:ext cx="6096000" cy="307777"/>
          </a:xfrm>
          <a:prstGeom prst="rect">
            <a:avLst/>
          </a:prstGeom>
          <a:noFill/>
        </p:spPr>
        <p:txBody>
          <a:bodyPr wrap="square" rtlCol="0">
            <a:spAutoFit/>
          </a:bodyPr>
          <a:lstStyle/>
          <a:p>
            <a:r>
              <a:rPr lang="en-IN" sz="1400" kern="0" dirty="0">
                <a:solidFill>
                  <a:schemeClr val="bg1">
                    <a:lumMod val="95000"/>
                  </a:schemeClr>
                </a:solidFill>
                <a:effectLst/>
                <a:latin typeface="Century" panose="02040604050505020304" pitchFamily="18" charset="0"/>
                <a:ea typeface="Times New Roman" panose="02020603050405020304" pitchFamily="18" charset="0"/>
              </a:rPr>
              <a:t>Model Evaluation Results for 10 Classes</a:t>
            </a:r>
            <a:endParaRPr lang="en-IN" sz="1400" dirty="0">
              <a:solidFill>
                <a:schemeClr val="bg1">
                  <a:lumMod val="95000"/>
                </a:schemeClr>
              </a:solidFill>
              <a:latin typeface="Century" panose="02040604050505020304" pitchFamily="18" charset="0"/>
            </a:endParaRPr>
          </a:p>
        </p:txBody>
      </p:sp>
      <p:sp>
        <p:nvSpPr>
          <p:cNvPr id="12" name="TextBox 11">
            <a:extLst>
              <a:ext uri="{FF2B5EF4-FFF2-40B4-BE49-F238E27FC236}">
                <a16:creationId xmlns:a16="http://schemas.microsoft.com/office/drawing/2014/main" id="{418524B0-DAED-6A91-4257-06475FAD65EE}"/>
              </a:ext>
            </a:extLst>
          </p:cNvPr>
          <p:cNvSpPr txBox="1"/>
          <p:nvPr/>
        </p:nvSpPr>
        <p:spPr>
          <a:xfrm>
            <a:off x="1310640" y="2795849"/>
            <a:ext cx="6096000" cy="307777"/>
          </a:xfrm>
          <a:prstGeom prst="rect">
            <a:avLst/>
          </a:prstGeom>
          <a:noFill/>
        </p:spPr>
        <p:txBody>
          <a:bodyPr wrap="square" rtlCol="0">
            <a:spAutoFit/>
          </a:bodyPr>
          <a:lstStyle/>
          <a:p>
            <a:r>
              <a:rPr lang="en-IN" sz="1400" kern="0" dirty="0">
                <a:solidFill>
                  <a:schemeClr val="bg1">
                    <a:lumMod val="95000"/>
                  </a:schemeClr>
                </a:solidFill>
                <a:effectLst/>
                <a:latin typeface="Century" panose="02040604050505020304" pitchFamily="18" charset="0"/>
                <a:ea typeface="Times New Roman" panose="02020603050405020304" pitchFamily="18" charset="0"/>
              </a:rPr>
              <a:t>Model Evaluation Results for 3 Classes</a:t>
            </a:r>
            <a:endParaRPr lang="en-IN" sz="1400" dirty="0">
              <a:solidFill>
                <a:schemeClr val="bg1">
                  <a:lumMod val="95000"/>
                </a:schemeClr>
              </a:solidFill>
              <a:latin typeface="Century" panose="020406040505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 y="0"/>
            <a:ext cx="9143997" cy="5143499"/>
          </a:xfrm>
          <a:prstGeom prst="rect">
            <a:avLst/>
          </a:prstGeom>
        </p:spPr>
      </p:pic>
      <p:pic>
        <p:nvPicPr>
          <p:cNvPr id="8" name="Picture 7">
            <a:extLst>
              <a:ext uri="{FF2B5EF4-FFF2-40B4-BE49-F238E27FC236}">
                <a16:creationId xmlns:a16="http://schemas.microsoft.com/office/drawing/2014/main" id="{BC36C303-C651-018A-A0CF-EDB0A334D469}"/>
              </a:ext>
            </a:extLst>
          </p:cNvPr>
          <p:cNvPicPr>
            <a:picLocks noChangeAspect="1"/>
          </p:cNvPicPr>
          <p:nvPr/>
        </p:nvPicPr>
        <p:blipFill>
          <a:blip r:embed="rId3"/>
          <a:stretch>
            <a:fillRect/>
          </a:stretch>
        </p:blipFill>
        <p:spPr>
          <a:xfrm>
            <a:off x="5034459" y="946910"/>
            <a:ext cx="3797121" cy="3249677"/>
          </a:xfrm>
          <a:prstGeom prst="rect">
            <a:avLst/>
          </a:prstGeom>
        </p:spPr>
      </p:pic>
      <p:pic>
        <p:nvPicPr>
          <p:cNvPr id="5" name="Picture 4">
            <a:extLst>
              <a:ext uri="{FF2B5EF4-FFF2-40B4-BE49-F238E27FC236}">
                <a16:creationId xmlns:a16="http://schemas.microsoft.com/office/drawing/2014/main" id="{4CD592B1-7676-9A68-7E52-243C68EF9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 y="946910"/>
            <a:ext cx="4127863" cy="3249677"/>
          </a:xfrm>
          <a:prstGeom prst="rect">
            <a:avLst/>
          </a:prstGeom>
        </p:spPr>
      </p:pic>
      <p:sp>
        <p:nvSpPr>
          <p:cNvPr id="9" name="TextBox 8">
            <a:extLst>
              <a:ext uri="{FF2B5EF4-FFF2-40B4-BE49-F238E27FC236}">
                <a16:creationId xmlns:a16="http://schemas.microsoft.com/office/drawing/2014/main" id="{7C8444E0-4B0D-50E4-4A08-8ED193C1151F}"/>
              </a:ext>
            </a:extLst>
          </p:cNvPr>
          <p:cNvSpPr txBox="1"/>
          <p:nvPr/>
        </p:nvSpPr>
        <p:spPr>
          <a:xfrm>
            <a:off x="304800" y="462096"/>
            <a:ext cx="2971800" cy="307777"/>
          </a:xfrm>
          <a:prstGeom prst="rect">
            <a:avLst/>
          </a:prstGeom>
          <a:noFill/>
        </p:spPr>
        <p:txBody>
          <a:bodyPr wrap="square" rtlCol="0">
            <a:spAutoFit/>
          </a:bodyPr>
          <a:lstStyle/>
          <a:p>
            <a:r>
              <a:rPr lang="en-IN" sz="1400" dirty="0">
                <a:solidFill>
                  <a:schemeClr val="bg1">
                    <a:lumMod val="95000"/>
                  </a:schemeClr>
                </a:solidFill>
                <a:latin typeface="Century" panose="02040604050505020304" pitchFamily="18" charset="0"/>
              </a:rPr>
              <a:t>Confusion Matrix:</a:t>
            </a:r>
          </a:p>
        </p:txBody>
      </p:sp>
      <p:sp>
        <p:nvSpPr>
          <p:cNvPr id="10" name="TextBox 9">
            <a:extLst>
              <a:ext uri="{FF2B5EF4-FFF2-40B4-BE49-F238E27FC236}">
                <a16:creationId xmlns:a16="http://schemas.microsoft.com/office/drawing/2014/main" id="{CA2DCCDF-5C73-0072-E29F-97024A33497B}"/>
              </a:ext>
            </a:extLst>
          </p:cNvPr>
          <p:cNvSpPr txBox="1"/>
          <p:nvPr/>
        </p:nvSpPr>
        <p:spPr>
          <a:xfrm>
            <a:off x="1524000" y="4392677"/>
            <a:ext cx="8153400" cy="307777"/>
          </a:xfrm>
          <a:prstGeom prst="rect">
            <a:avLst/>
          </a:prstGeom>
          <a:noFill/>
        </p:spPr>
        <p:txBody>
          <a:bodyPr wrap="square" rtlCol="0">
            <a:spAutoFit/>
          </a:bodyPr>
          <a:lstStyle/>
          <a:p>
            <a:r>
              <a:rPr lang="en-IN" sz="1400" dirty="0">
                <a:solidFill>
                  <a:schemeClr val="bg1">
                    <a:lumMod val="95000"/>
                  </a:schemeClr>
                </a:solidFill>
                <a:latin typeface="Century" panose="02040604050505020304" pitchFamily="18" charset="0"/>
              </a:rPr>
              <a:t>10 Classes                                                                                3 Classes</a:t>
            </a:r>
          </a:p>
        </p:txBody>
      </p:sp>
    </p:spTree>
    <p:extLst>
      <p:ext uri="{BB962C8B-B14F-4D97-AF65-F5344CB8AC3E}">
        <p14:creationId xmlns:p14="http://schemas.microsoft.com/office/powerpoint/2010/main" val="124876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13" name="TextBox 12">
            <a:extLst>
              <a:ext uri="{FF2B5EF4-FFF2-40B4-BE49-F238E27FC236}">
                <a16:creationId xmlns:a16="http://schemas.microsoft.com/office/drawing/2014/main" id="{66AC6EAC-1CB2-0B25-DA5A-06B17431F10E}"/>
              </a:ext>
            </a:extLst>
          </p:cNvPr>
          <p:cNvSpPr txBox="1"/>
          <p:nvPr/>
        </p:nvSpPr>
        <p:spPr>
          <a:xfrm>
            <a:off x="533400" y="666750"/>
            <a:ext cx="6172200" cy="3016210"/>
          </a:xfrm>
          <a:prstGeom prst="rect">
            <a:avLst/>
          </a:prstGeom>
          <a:noFill/>
        </p:spPr>
        <p:txBody>
          <a:bodyPr wrap="square" rtlCol="0">
            <a:spAutoFit/>
          </a:bodyPr>
          <a:lstStyle/>
          <a:p>
            <a:r>
              <a:rPr lang="en-IN" sz="1600" dirty="0">
                <a:solidFill>
                  <a:schemeClr val="bg1">
                    <a:lumMod val="95000"/>
                  </a:schemeClr>
                </a:solidFill>
                <a:latin typeface="Century" panose="02040604050505020304" pitchFamily="18" charset="0"/>
              </a:rPr>
              <a:t>Limitations:</a:t>
            </a:r>
          </a:p>
          <a:p>
            <a:pPr marL="342900" indent="-342900">
              <a:buAutoNum type="arabicPeriod"/>
            </a:pPr>
            <a:r>
              <a:rPr lang="en-IN" sz="1400" dirty="0">
                <a:solidFill>
                  <a:schemeClr val="bg1">
                    <a:lumMod val="95000"/>
                  </a:schemeClr>
                </a:solidFill>
                <a:latin typeface="Century" panose="02040604050505020304" pitchFamily="18" charset="0"/>
              </a:rPr>
              <a:t>Data Limitations</a:t>
            </a:r>
          </a:p>
          <a:p>
            <a:pPr marL="342900" indent="-342900">
              <a:buAutoNum type="arabicPeriod"/>
            </a:pPr>
            <a:r>
              <a:rPr lang="en-IN" sz="1400" dirty="0">
                <a:solidFill>
                  <a:schemeClr val="bg1">
                    <a:lumMod val="95000"/>
                  </a:schemeClr>
                </a:solidFill>
                <a:latin typeface="Century" panose="02040604050505020304" pitchFamily="18" charset="0"/>
              </a:rPr>
              <a:t>Computational Complexities</a:t>
            </a:r>
          </a:p>
          <a:p>
            <a:pPr marL="342900" indent="-342900">
              <a:buAutoNum type="arabicPeriod"/>
            </a:pPr>
            <a:r>
              <a:rPr lang="en-IN" sz="1400" dirty="0">
                <a:solidFill>
                  <a:schemeClr val="bg1">
                    <a:lumMod val="95000"/>
                  </a:schemeClr>
                </a:solidFill>
                <a:latin typeface="Century" panose="02040604050505020304" pitchFamily="18" charset="0"/>
              </a:rPr>
              <a:t>Limited Clutter Information</a:t>
            </a:r>
          </a:p>
          <a:p>
            <a:pPr marL="342900" indent="-342900">
              <a:buAutoNum type="arabicPeriod"/>
            </a:pPr>
            <a:endParaRPr lang="en-IN" sz="1400" dirty="0">
              <a:solidFill>
                <a:schemeClr val="bg1">
                  <a:lumMod val="95000"/>
                </a:schemeClr>
              </a:solidFill>
              <a:latin typeface="Century" panose="02040604050505020304" pitchFamily="18" charset="0"/>
            </a:endParaRPr>
          </a:p>
          <a:p>
            <a:endParaRPr lang="en-IN" sz="1400" dirty="0">
              <a:solidFill>
                <a:schemeClr val="bg1">
                  <a:lumMod val="95000"/>
                </a:schemeClr>
              </a:solidFill>
              <a:latin typeface="Century" panose="02040604050505020304" pitchFamily="18" charset="0"/>
            </a:endParaRPr>
          </a:p>
          <a:p>
            <a:endParaRPr lang="en-IN" sz="1400" dirty="0">
              <a:solidFill>
                <a:schemeClr val="bg1">
                  <a:lumMod val="95000"/>
                </a:schemeClr>
              </a:solidFill>
              <a:latin typeface="Century" panose="02040604050505020304" pitchFamily="18" charset="0"/>
            </a:endParaRPr>
          </a:p>
          <a:p>
            <a:pPr marL="342900" indent="-342900">
              <a:buAutoNum type="arabicPeriod"/>
            </a:pPr>
            <a:endParaRPr lang="en-IN" sz="1400" dirty="0">
              <a:solidFill>
                <a:schemeClr val="bg1">
                  <a:lumMod val="95000"/>
                </a:schemeClr>
              </a:solidFill>
              <a:latin typeface="Century" panose="02040604050505020304" pitchFamily="18" charset="0"/>
            </a:endParaRPr>
          </a:p>
          <a:p>
            <a:r>
              <a:rPr lang="en-IN" sz="1600" dirty="0">
                <a:solidFill>
                  <a:schemeClr val="bg1">
                    <a:lumMod val="95000"/>
                  </a:schemeClr>
                </a:solidFill>
                <a:latin typeface="Century" panose="02040604050505020304" pitchFamily="18" charset="0"/>
              </a:rPr>
              <a:t>Future Scope Of Work:</a:t>
            </a:r>
            <a:br>
              <a:rPr lang="en-IN" sz="1400" dirty="0">
                <a:solidFill>
                  <a:schemeClr val="bg1">
                    <a:lumMod val="95000"/>
                  </a:schemeClr>
                </a:solidFill>
                <a:latin typeface="Century" panose="02040604050505020304" pitchFamily="18" charset="0"/>
              </a:rPr>
            </a:br>
            <a:r>
              <a:rPr lang="en-IN" sz="1400" dirty="0">
                <a:solidFill>
                  <a:schemeClr val="bg1">
                    <a:lumMod val="95000"/>
                  </a:schemeClr>
                </a:solidFill>
                <a:latin typeface="Century" panose="02040604050505020304" pitchFamily="18" charset="0"/>
              </a:rPr>
              <a:t>1.    Implementation of SAR to Commercial vehicles</a:t>
            </a:r>
          </a:p>
          <a:p>
            <a:r>
              <a:rPr lang="en-IN" sz="1400" dirty="0">
                <a:solidFill>
                  <a:schemeClr val="bg1">
                    <a:lumMod val="95000"/>
                  </a:schemeClr>
                </a:solidFill>
                <a:latin typeface="Century" panose="02040604050505020304" pitchFamily="18" charset="0"/>
              </a:rPr>
              <a:t>2.    Developing for various Clutter Information</a:t>
            </a:r>
          </a:p>
          <a:p>
            <a:r>
              <a:rPr lang="en-IN" sz="1400" dirty="0">
                <a:solidFill>
                  <a:schemeClr val="bg1">
                    <a:lumMod val="95000"/>
                  </a:schemeClr>
                </a:solidFill>
                <a:latin typeface="Century" panose="02040604050505020304" pitchFamily="18" charset="0"/>
              </a:rPr>
              <a:t>3.    Anomaly Detection </a:t>
            </a:r>
          </a:p>
          <a:p>
            <a:endParaRPr lang="en-IN" dirty="0">
              <a:solidFill>
                <a:schemeClr val="bg1">
                  <a:lumMod val="9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4" name="TextBox 3">
            <a:extLst>
              <a:ext uri="{FF2B5EF4-FFF2-40B4-BE49-F238E27FC236}">
                <a16:creationId xmlns:a16="http://schemas.microsoft.com/office/drawing/2014/main" id="{B531523D-5207-2642-CF71-229AB85CFC7A}"/>
              </a:ext>
            </a:extLst>
          </p:cNvPr>
          <p:cNvSpPr txBox="1"/>
          <p:nvPr/>
        </p:nvSpPr>
        <p:spPr>
          <a:xfrm>
            <a:off x="990600" y="301469"/>
            <a:ext cx="6629400" cy="4842031"/>
          </a:xfrm>
          <a:prstGeom prst="rect">
            <a:avLst/>
          </a:prstGeom>
          <a:noFill/>
        </p:spPr>
        <p:txBody>
          <a:bodyPr wrap="square" rtlCol="0">
            <a:spAutoFit/>
          </a:bodyPr>
          <a:lstStyle/>
          <a:p>
            <a:pPr algn="just">
              <a:lnSpc>
                <a:spcPct val="107000"/>
              </a:lnSpc>
              <a:spcAft>
                <a:spcPts val="800"/>
              </a:spcAft>
            </a:pPr>
            <a:r>
              <a:rPr lang="en-IN" sz="1600" dirty="0">
                <a:solidFill>
                  <a:schemeClr val="bg1">
                    <a:lumMod val="95000"/>
                  </a:schemeClr>
                </a:solidFill>
                <a:latin typeface="Century" panose="02040604050505020304" pitchFamily="18" charset="0"/>
              </a:rPr>
              <a:t>References</a:t>
            </a:r>
            <a:r>
              <a:rPr lang="en-IN" sz="1400" dirty="0">
                <a:solidFill>
                  <a:schemeClr val="bg1">
                    <a:lumMod val="95000"/>
                  </a:schemeClr>
                </a:solidFill>
                <a:latin typeface="Century" panose="02040604050505020304" pitchFamily="18" charset="0"/>
              </a:rPr>
              <a:t>:</a:t>
            </a:r>
          </a:p>
          <a:p>
            <a:pPr algn="just">
              <a:lnSpc>
                <a:spcPct val="107000"/>
              </a:lnSpc>
              <a:spcAft>
                <a:spcPts val="800"/>
              </a:spcAft>
            </a:pP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[1] S. Liu, Z. Cao and H. Yang, "Information Theory-Based Target Detection for High-Resolution SAR Image," in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IEEE Geoscience and Remote Sensing Letters</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vol. 13, no. 3, pp. 404-408, March 2016</a:t>
            </a:r>
            <a:endParaRPr lang="en-IN" sz="1400" kern="100" dirty="0">
              <a:solidFill>
                <a:schemeClr val="bg1">
                  <a:lumMod val="95000"/>
                </a:schemeClr>
              </a:solidFill>
              <a:effectLst/>
              <a:latin typeface="Century" panose="020406040505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[2] </a:t>
            </a:r>
            <a:r>
              <a:rPr lang="en-IN" sz="1400" kern="0" dirty="0" err="1">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Geng</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Z.; Xu, Y.; Wang, B.-N.; Yu, X.; Zhu, D.-Y.; Zhang, G. Target Recognition in SAR Images by Deep Learning with Training Data Augmentation.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Sensors</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a:t>
            </a:r>
            <a:r>
              <a:rPr lang="en-IN" sz="1400" b="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2023</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23</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941.</a:t>
            </a:r>
            <a:endParaRPr lang="en-IN" sz="1400" kern="100" dirty="0">
              <a:solidFill>
                <a:schemeClr val="bg1">
                  <a:lumMod val="95000"/>
                </a:schemeClr>
              </a:solidFill>
              <a:effectLst/>
              <a:latin typeface="Century" panose="020406040505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[3] R. Schumacher and J. Schiller, "Non-cooperative target identification of battlefield targets - classification results based on SAR images,"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IEEE International Radar Conference, 2005.</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Arlington, VA, USA, 2005, pp. 167-172,</a:t>
            </a:r>
            <a:endParaRPr lang="en-IN" sz="1400" kern="100" dirty="0">
              <a:solidFill>
                <a:schemeClr val="bg1">
                  <a:lumMod val="95000"/>
                </a:schemeClr>
              </a:solidFill>
              <a:effectLst/>
              <a:latin typeface="Century" panose="020406040505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[4] M. Afonso and J. M. </a:t>
            </a:r>
            <a:r>
              <a:rPr lang="en-IN" sz="1400" kern="0" dirty="0" err="1">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Sanches</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"Image reconstruction under multiplicative speckle noise using total variation",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Neurocomputing</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vol. 150, pp. 200-213, Feb. 2015. </a:t>
            </a:r>
            <a:endParaRPr lang="en-IN" sz="1400" kern="100" dirty="0">
              <a:solidFill>
                <a:schemeClr val="bg1">
                  <a:lumMod val="95000"/>
                </a:schemeClr>
              </a:solidFill>
              <a:effectLst/>
              <a:latin typeface="Century" panose="020406040505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[5] H. Kato and J. W. Goodman, "Nonlinear filtering in coherent optical systems through halftone screen processes", </a:t>
            </a:r>
            <a:r>
              <a:rPr lang="en-IN" sz="1400" i="1"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Appl. Opt.</a:t>
            </a:r>
            <a:r>
              <a:rPr lang="en-IN" sz="1400" kern="0" dirty="0">
                <a:solidFill>
                  <a:schemeClr val="bg1">
                    <a:lumMod val="95000"/>
                  </a:schemeClr>
                </a:solidFill>
                <a:effectLst/>
                <a:latin typeface="Century" panose="02040604050505020304" pitchFamily="18" charset="0"/>
                <a:ea typeface="Times New Roman" panose="02020603050405020304" pitchFamily="18" charset="0"/>
                <a:cs typeface="Times New Roman" panose="02020603050405020304" pitchFamily="18" charset="0"/>
              </a:rPr>
              <a:t>, vol. 14, no. 8, pp. 1813-1824, Aug. 1975.</a:t>
            </a:r>
            <a:endParaRPr lang="en-IN" sz="1400" kern="100" dirty="0">
              <a:solidFill>
                <a:schemeClr val="bg1">
                  <a:lumMod val="95000"/>
                </a:schemeClr>
              </a:solidFill>
              <a:effectLst/>
              <a:latin typeface="Century" panose="02040604050505020304" pitchFamily="18" charset="0"/>
              <a:ea typeface="Yu Mincho" panose="02020400000000000000" pitchFamily="18" charset="-128"/>
              <a:cs typeface="Times New Roman" panose="02020603050405020304" pitchFamily="18" charset="0"/>
            </a:endParaRPr>
          </a:p>
          <a:p>
            <a:endParaRPr lang="en-IN" sz="1400" dirty="0">
              <a:solidFill>
                <a:schemeClr val="bg1">
                  <a:lumMod val="95000"/>
                </a:schemeClr>
              </a:solidFill>
              <a:latin typeface="Century" panose="020406040505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8" cy="5143499"/>
          </a:xfrm>
          <a:prstGeom prst="rect">
            <a:avLst/>
          </a:prstGeom>
        </p:spPr>
      </p:pic>
      <p:sp>
        <p:nvSpPr>
          <p:cNvPr id="4" name="TextBox 3">
            <a:extLst>
              <a:ext uri="{FF2B5EF4-FFF2-40B4-BE49-F238E27FC236}">
                <a16:creationId xmlns:a16="http://schemas.microsoft.com/office/drawing/2014/main" id="{E2CBD9FA-1E70-45E3-94B5-6A4AEBE9B2A2}"/>
              </a:ext>
            </a:extLst>
          </p:cNvPr>
          <p:cNvSpPr txBox="1"/>
          <p:nvPr/>
        </p:nvSpPr>
        <p:spPr>
          <a:xfrm>
            <a:off x="762000" y="361950"/>
            <a:ext cx="7315200" cy="4611519"/>
          </a:xfrm>
          <a:prstGeom prst="rect">
            <a:avLst/>
          </a:prstGeom>
          <a:noFill/>
        </p:spPr>
        <p:txBody>
          <a:bodyPr wrap="square" rtlCol="0">
            <a:spAutoFit/>
          </a:bodyPr>
          <a:lstStyle/>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[15] K. El-Darymli, E. W. Gill, P. McGuire, D. Power, and C. Moloney, “Automatic Target Recognition in Synthetic Aperture Radar Imagery: A State-of-the-Art Review,” IEEE Access, vol. 4, pp. 6014–6058, 2016.</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[16] Cheng J, Xiang D, Tang J, Zheng Y, Guan D, Du B. Inshore Ship Detection in Large-Scale SAR Images Based on Saliency Enhancement and Bhattacharyya-like Distance. </a:t>
            </a:r>
            <a:r>
              <a:rPr lang="en-IN" sz="1400" i="1"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Remote Sensing</a:t>
            </a: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2022;14(12):N.PAG.</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[17] </a:t>
            </a:r>
            <a:r>
              <a:rPr lang="en-IN" sz="1400"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Li, J.; Yu, Z.; Yu, L.; Cheng, P.; Chen, J.; Chi, C. A Comprehensive Survey on SAR ATR in Deep-Learning Era. </a:t>
            </a:r>
            <a:r>
              <a:rPr lang="en-IN" sz="1400" i="1"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Remote Sens.</a:t>
            </a:r>
            <a:r>
              <a:rPr lang="en-IN" sz="1400"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 </a:t>
            </a:r>
            <a:r>
              <a:rPr lang="en-IN" sz="1400" b="1"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2023</a:t>
            </a:r>
            <a:r>
              <a:rPr lang="en-IN" sz="1400"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 </a:t>
            </a:r>
            <a:r>
              <a:rPr lang="en-IN" sz="1400" i="1"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15</a:t>
            </a:r>
            <a:r>
              <a:rPr lang="en-IN" sz="1400" kern="0" dirty="0">
                <a:solidFill>
                  <a:schemeClr val="bg1">
                    <a:lumMod val="95000"/>
                  </a:schemeClr>
                </a:solidFill>
                <a:effectLst/>
                <a:latin typeface="Roboto" panose="02000000000000000000" pitchFamily="2" charset="0"/>
                <a:ea typeface="Times New Roman" panose="02020603050405020304" pitchFamily="18" charset="0"/>
                <a:cs typeface="Times New Roman" panose="02020603050405020304" pitchFamily="18" charset="0"/>
              </a:rPr>
              <a:t>, 1454. </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[18] Kechagias-Stamatis, Odysseas &amp; Aouf, Nabil. (2020). Automatic Target Recognition on Synthetic Aperture Radar Imagery: A Survey. 10.13140/RG.2.2.16595.20008.</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[19] Chen, Sizhe &amp; Wang, Haipeng. (2015). SAR target recognition based on deep learning. DSAA 2014 - Proceedings of the 2014 IEEE International Conference on Data Science and Advanced Analytics. 541-547. 10.1109/DSAA.2014.7058124.</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n-IN" sz="1400" kern="0"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[20] Pei, Jifang &amp; Huang, Yuhsuan &amp; Huo, Weibo &amp; Zhang, Yin &amp; Yang, J.M. &amp; Yeo, Tat-Soon. (2017). SAR Automatic Target Recognition Based on Multiview Deep Learning Framework. IEEE Transactions on Geoscience and Remote Sensing. PP. 1-15. 10.1109/TGRS.2017.2776357. </a:t>
            </a:r>
            <a:endParaRPr lang="en-IN" sz="1400" kern="100" dirty="0">
              <a:solidFill>
                <a:schemeClr val="bg1">
                  <a:lumMod val="95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endParaRPr lang="en-IN" sz="1400" dirty="0">
              <a:solidFill>
                <a:schemeClr val="bg1">
                  <a:lumMod val="9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9" name="TextBox 8">
            <a:extLst>
              <a:ext uri="{FF2B5EF4-FFF2-40B4-BE49-F238E27FC236}">
                <a16:creationId xmlns:a16="http://schemas.microsoft.com/office/drawing/2014/main" id="{C739B280-30AB-A436-1EFC-F9406285D3E1}"/>
              </a:ext>
            </a:extLst>
          </p:cNvPr>
          <p:cNvSpPr txBox="1"/>
          <p:nvPr/>
        </p:nvSpPr>
        <p:spPr>
          <a:xfrm>
            <a:off x="2933699" y="1962150"/>
            <a:ext cx="3276600" cy="754053"/>
          </a:xfrm>
          <a:prstGeom prst="rect">
            <a:avLst/>
          </a:prstGeom>
          <a:noFill/>
        </p:spPr>
        <p:txBody>
          <a:bodyPr wrap="square" rtlCol="0">
            <a:spAutoFit/>
          </a:bodyPr>
          <a:lstStyle/>
          <a:p>
            <a:r>
              <a:rPr lang="en-IN" sz="4300" dirty="0">
                <a:solidFill>
                  <a:schemeClr val="bg1">
                    <a:lumMod val="95000"/>
                  </a:schemeClr>
                </a:solidFill>
                <a:latin typeface="Century" panose="020406040505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9143999" cy="5143499"/>
          </a:xfrm>
          <a:prstGeom prst="rect">
            <a:avLst/>
          </a:prstGeom>
          <a:effectLst>
            <a:outerShdw blurRad="50800" dist="50800" dir="2700000" algn="tl" rotWithShape="0">
              <a:prstClr val="black">
                <a:alpha val="40000"/>
              </a:prstClr>
            </a:outerShdw>
            <a:softEdge rad="0"/>
          </a:effectLst>
        </p:spPr>
      </p:pic>
      <p:pic>
        <p:nvPicPr>
          <p:cNvPr id="1030" name="Picture 6" descr="The electromagnetic spectrum with microwave bands inset.">
            <a:extLst>
              <a:ext uri="{FF2B5EF4-FFF2-40B4-BE49-F238E27FC236}">
                <a16:creationId xmlns:a16="http://schemas.microsoft.com/office/drawing/2014/main" id="{13B2A54F-2F86-0466-7D39-A2EBAC7FE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726320"/>
            <a:ext cx="3733800" cy="2582545"/>
          </a:xfrm>
          <a:prstGeom prst="rect">
            <a:avLst/>
          </a:prstGeom>
          <a:noFill/>
          <a:effectLst>
            <a:outerShdw blurRad="50800" dist="317500" dir="2700000" algn="tl"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720DB3-607E-20ED-0BB6-D9B0D0A452AC}"/>
              </a:ext>
            </a:extLst>
          </p:cNvPr>
          <p:cNvSpPr txBox="1"/>
          <p:nvPr/>
        </p:nvSpPr>
        <p:spPr>
          <a:xfrm>
            <a:off x="838200" y="209550"/>
            <a:ext cx="7848600" cy="430887"/>
          </a:xfrm>
          <a:prstGeom prst="rect">
            <a:avLst/>
          </a:prstGeom>
          <a:noFill/>
        </p:spPr>
        <p:txBody>
          <a:bodyPr wrap="square" rtlCol="0">
            <a:spAutoFit/>
          </a:bodyPr>
          <a:lstStyle/>
          <a:p>
            <a:pPr algn="ctr"/>
            <a:r>
              <a:rPr lang="en-IN" sz="2200" dirty="0">
                <a:solidFill>
                  <a:schemeClr val="bg1">
                    <a:lumMod val="95000"/>
                  </a:schemeClr>
                </a:solidFill>
                <a:latin typeface="Century" panose="02040604050505020304" pitchFamily="18" charset="0"/>
              </a:rPr>
              <a:t>Introduction : Synthetic Aperture Radar (SAR)</a:t>
            </a:r>
          </a:p>
        </p:txBody>
      </p:sp>
      <p:pic>
        <p:nvPicPr>
          <p:cNvPr id="1032" name="Picture 8" descr="Sensitivity of SAR measurements to forest structure and penetration into the canopy at different wavelengths used for airborne or spaceborne remote sensing observations of the land surface.">
            <a:extLst>
              <a:ext uri="{FF2B5EF4-FFF2-40B4-BE49-F238E27FC236}">
                <a16:creationId xmlns:a16="http://schemas.microsoft.com/office/drawing/2014/main" id="{51417A52-B8DD-B63B-C2D2-7F619C597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1" y="3498428"/>
            <a:ext cx="7985760" cy="1485900"/>
          </a:xfrm>
          <a:prstGeom prst="rect">
            <a:avLst/>
          </a:prstGeom>
          <a:noFill/>
          <a:effectLst>
            <a:outerShdw blurRad="50800" dist="317500" dir="2700000" algn="tl"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pic>
        <p:nvPicPr>
          <p:cNvPr id="1028" name="Picture 4" descr="Radar in motion diagram">
            <a:extLst>
              <a:ext uri="{FF2B5EF4-FFF2-40B4-BE49-F238E27FC236}">
                <a16:creationId xmlns:a16="http://schemas.microsoft.com/office/drawing/2014/main" id="{4D96B630-A8DF-6FA8-543B-CD99C0AEF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726320"/>
            <a:ext cx="3733800" cy="2574537"/>
          </a:xfrm>
          <a:prstGeom prst="rect">
            <a:avLst/>
          </a:prstGeom>
          <a:noFill/>
          <a:effectLst>
            <a:outerShdw blurRad="50800" dist="317500" dir="2700000" algn="tl"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9143999" cy="5143499"/>
          </a:xfrm>
          <a:prstGeom prst="rect">
            <a:avLst/>
          </a:prstGeom>
        </p:spPr>
      </p:pic>
      <p:sp>
        <p:nvSpPr>
          <p:cNvPr id="7" name="TextBox 6">
            <a:extLst>
              <a:ext uri="{FF2B5EF4-FFF2-40B4-BE49-F238E27FC236}">
                <a16:creationId xmlns:a16="http://schemas.microsoft.com/office/drawing/2014/main" id="{D9723F1E-4CF1-2C3F-3EAD-C2981209CDB3}"/>
              </a:ext>
            </a:extLst>
          </p:cNvPr>
          <p:cNvSpPr txBox="1"/>
          <p:nvPr/>
        </p:nvSpPr>
        <p:spPr>
          <a:xfrm>
            <a:off x="1028699" y="712232"/>
            <a:ext cx="7086600" cy="1600438"/>
          </a:xfrm>
          <a:prstGeom prst="rect">
            <a:avLst/>
          </a:prstGeom>
          <a:noFill/>
        </p:spPr>
        <p:txBody>
          <a:bodyPr wrap="square" rtlCol="0">
            <a:spAutoFit/>
          </a:bodyPr>
          <a:lstStyle/>
          <a:p>
            <a:r>
              <a:rPr lang="en-IN" u="sng" dirty="0">
                <a:solidFill>
                  <a:schemeClr val="bg1">
                    <a:lumMod val="95000"/>
                  </a:schemeClr>
                </a:solidFill>
                <a:latin typeface="Century" panose="02040604050505020304" pitchFamily="18" charset="0"/>
              </a:rPr>
              <a:t>Problem</a:t>
            </a:r>
            <a:r>
              <a:rPr lang="en-IN" dirty="0">
                <a:solidFill>
                  <a:schemeClr val="bg1">
                    <a:lumMod val="95000"/>
                  </a:schemeClr>
                </a:solidFill>
                <a:latin typeface="Century" panose="02040604050505020304" pitchFamily="18" charset="0"/>
              </a:rPr>
              <a:t> </a:t>
            </a:r>
            <a:r>
              <a:rPr lang="en-IN" u="sng" dirty="0">
                <a:solidFill>
                  <a:schemeClr val="bg1">
                    <a:lumMod val="95000"/>
                  </a:schemeClr>
                </a:solidFill>
                <a:latin typeface="Century" panose="02040604050505020304" pitchFamily="18" charset="0"/>
              </a:rPr>
              <a:t>Statement</a:t>
            </a:r>
            <a:r>
              <a:rPr lang="en-IN" dirty="0">
                <a:solidFill>
                  <a:schemeClr val="bg1">
                    <a:lumMod val="95000"/>
                  </a:schemeClr>
                </a:solidFill>
                <a:latin typeface="Century" panose="02040604050505020304" pitchFamily="18" charset="0"/>
              </a:rPr>
              <a:t> : </a:t>
            </a:r>
            <a:r>
              <a:rPr lang="en-US" sz="1600" dirty="0">
                <a:solidFill>
                  <a:schemeClr val="bg1">
                    <a:lumMod val="95000"/>
                  </a:schemeClr>
                </a:solidFill>
                <a:latin typeface="Century" panose="02040604050505020304" pitchFamily="18" charset="0"/>
              </a:rPr>
              <a:t>Target detection in SAR images is crucial for military surveillance, requiring robust performance across varying depression angles. Traditional methods struggle with accuracy due to SAR imagery complexity and the need for adaptability to different observation angles. Existing research often overlooks real-world variability, focusing on specific angles.</a:t>
            </a:r>
            <a:endParaRPr lang="en-IN" sz="1600" dirty="0">
              <a:solidFill>
                <a:schemeClr val="bg1">
                  <a:lumMod val="95000"/>
                </a:schemeClr>
              </a:solidFill>
              <a:latin typeface="Century" panose="02040604050505020304" pitchFamily="18" charset="0"/>
            </a:endParaRPr>
          </a:p>
        </p:txBody>
      </p:sp>
      <p:sp>
        <p:nvSpPr>
          <p:cNvPr id="8" name="TextBox 7">
            <a:extLst>
              <a:ext uri="{FF2B5EF4-FFF2-40B4-BE49-F238E27FC236}">
                <a16:creationId xmlns:a16="http://schemas.microsoft.com/office/drawing/2014/main" id="{9A6AF656-2EAF-96FA-FD8D-9F71904E1A80}"/>
              </a:ext>
            </a:extLst>
          </p:cNvPr>
          <p:cNvSpPr txBox="1"/>
          <p:nvPr/>
        </p:nvSpPr>
        <p:spPr>
          <a:xfrm>
            <a:off x="1028699" y="2647950"/>
            <a:ext cx="7086600" cy="1354217"/>
          </a:xfrm>
          <a:prstGeom prst="rect">
            <a:avLst/>
          </a:prstGeom>
          <a:noFill/>
        </p:spPr>
        <p:txBody>
          <a:bodyPr wrap="square" rtlCol="0">
            <a:spAutoFit/>
          </a:bodyPr>
          <a:lstStyle/>
          <a:p>
            <a:r>
              <a:rPr lang="en-IN" u="sng" dirty="0">
                <a:solidFill>
                  <a:schemeClr val="bg1">
                    <a:lumMod val="95000"/>
                  </a:schemeClr>
                </a:solidFill>
                <a:latin typeface="Century" panose="02040604050505020304" pitchFamily="18" charset="0"/>
              </a:rPr>
              <a:t>Objective</a:t>
            </a:r>
            <a:r>
              <a:rPr lang="en-IN" dirty="0">
                <a:solidFill>
                  <a:schemeClr val="bg1">
                    <a:lumMod val="95000"/>
                  </a:schemeClr>
                </a:solidFill>
                <a:latin typeface="Century" panose="02040604050505020304" pitchFamily="18" charset="0"/>
              </a:rPr>
              <a:t> : </a:t>
            </a:r>
            <a:r>
              <a:rPr lang="en-IN" sz="1600" dirty="0">
                <a:solidFill>
                  <a:schemeClr val="bg1">
                    <a:lumMod val="95000"/>
                  </a:schemeClr>
                </a:solidFill>
                <a:latin typeface="Century" panose="02040604050505020304" pitchFamily="18" charset="0"/>
              </a:rPr>
              <a:t>Develop and optimize Convolutional Neural Network (CNN) models to achieve accurate target detection in Synthetic Aperture Radar (SAR) images. Specifically, the project aims to enhance accuracy under varying angles of depression(15,17,30 and 45) using the MSTAR dataset featuring 10 military vehicle classes with subset of 3 classes.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TextBox 2">
            <a:extLst>
              <a:ext uri="{FF2B5EF4-FFF2-40B4-BE49-F238E27FC236}">
                <a16:creationId xmlns:a16="http://schemas.microsoft.com/office/drawing/2014/main" id="{31D716DD-A967-A265-4BF3-9536D33AE643}"/>
              </a:ext>
            </a:extLst>
          </p:cNvPr>
          <p:cNvSpPr txBox="1"/>
          <p:nvPr/>
        </p:nvSpPr>
        <p:spPr>
          <a:xfrm>
            <a:off x="3543299" y="666750"/>
            <a:ext cx="20574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Literature review</a:t>
            </a:r>
          </a:p>
        </p:txBody>
      </p:sp>
      <p:sp>
        <p:nvSpPr>
          <p:cNvPr id="5" name="TextBox 4">
            <a:extLst>
              <a:ext uri="{FF2B5EF4-FFF2-40B4-BE49-F238E27FC236}">
                <a16:creationId xmlns:a16="http://schemas.microsoft.com/office/drawing/2014/main" id="{6E224016-FBAD-8855-D5D3-22E3C562FFAA}"/>
              </a:ext>
            </a:extLst>
          </p:cNvPr>
          <p:cNvSpPr txBox="1"/>
          <p:nvPr/>
        </p:nvSpPr>
        <p:spPr>
          <a:xfrm>
            <a:off x="1143000" y="1879251"/>
            <a:ext cx="7391400" cy="1384995"/>
          </a:xfrm>
          <a:prstGeom prst="rect">
            <a:avLst/>
          </a:prstGeom>
          <a:noFill/>
        </p:spPr>
        <p:txBody>
          <a:bodyPr wrap="square" rtlCol="0">
            <a:spAutoFit/>
          </a:bodyPr>
          <a:lstStyle/>
          <a:p>
            <a:r>
              <a:rPr lang="en-IN" sz="1400" dirty="0">
                <a:solidFill>
                  <a:schemeClr val="bg1">
                    <a:lumMod val="95000"/>
                  </a:schemeClr>
                </a:solidFill>
                <a:latin typeface="Century" panose="02040604050505020304" pitchFamily="18" charset="0"/>
              </a:rPr>
              <a:t>Previous Research:</a:t>
            </a:r>
          </a:p>
          <a:p>
            <a:pPr marL="285750" indent="-285750">
              <a:buFont typeface="Arial" panose="020B0604020202020204" pitchFamily="34" charset="0"/>
              <a:buChar char="•"/>
            </a:pPr>
            <a:r>
              <a:rPr lang="en-IN" sz="1400" dirty="0">
                <a:solidFill>
                  <a:schemeClr val="bg1">
                    <a:lumMod val="95000"/>
                  </a:schemeClr>
                </a:solidFill>
                <a:latin typeface="Century" panose="02040604050505020304" pitchFamily="18" charset="0"/>
              </a:rPr>
              <a:t>Worked mostly on 5 and 8 classes</a:t>
            </a:r>
          </a:p>
          <a:p>
            <a:pPr marL="285750" indent="-285750">
              <a:buFont typeface="Arial" panose="020B0604020202020204" pitchFamily="34" charset="0"/>
              <a:buChar char="•"/>
            </a:pPr>
            <a:r>
              <a:rPr lang="en-IN" sz="1400" dirty="0">
                <a:solidFill>
                  <a:schemeClr val="bg1">
                    <a:lumMod val="95000"/>
                  </a:schemeClr>
                </a:solidFill>
                <a:latin typeface="Century" panose="02040604050505020304" pitchFamily="18" charset="0"/>
              </a:rPr>
              <a:t>Limited work on 30</a:t>
            </a:r>
            <a:r>
              <a:rPr lang="en-IN" sz="1400" dirty="0">
                <a:solidFill>
                  <a:schemeClr val="bg1">
                    <a:lumMod val="95000"/>
                  </a:schemeClr>
                </a:solidFill>
                <a:latin typeface="Century" panose="02040604050505020304" pitchFamily="18" charset="0"/>
                <a:sym typeface="Symbol" panose="05050102010706020507" pitchFamily="18" charset="2"/>
              </a:rPr>
              <a:t></a:t>
            </a:r>
            <a:r>
              <a:rPr lang="en-IN" sz="1400" dirty="0">
                <a:solidFill>
                  <a:schemeClr val="bg1">
                    <a:lumMod val="95000"/>
                  </a:schemeClr>
                </a:solidFill>
                <a:latin typeface="Century" panose="02040604050505020304" pitchFamily="18" charset="0"/>
              </a:rPr>
              <a:t> and 45</a:t>
            </a:r>
            <a:r>
              <a:rPr lang="en-IN" sz="1400" dirty="0">
                <a:solidFill>
                  <a:schemeClr val="bg1">
                    <a:lumMod val="95000"/>
                  </a:schemeClr>
                </a:solidFill>
                <a:latin typeface="Century" panose="02040604050505020304" pitchFamily="18" charset="0"/>
                <a:sym typeface="Symbol" panose="05050102010706020507" pitchFamily="18" charset="2"/>
              </a:rPr>
              <a:t></a:t>
            </a:r>
            <a:r>
              <a:rPr lang="en-IN" sz="1400" dirty="0">
                <a:solidFill>
                  <a:schemeClr val="bg1">
                    <a:lumMod val="95000"/>
                  </a:schemeClr>
                </a:solidFill>
                <a:latin typeface="Century" panose="02040604050505020304" pitchFamily="18" charset="0"/>
              </a:rPr>
              <a:t> angle of depression</a:t>
            </a:r>
          </a:p>
          <a:p>
            <a:pPr marL="285750" indent="-285750">
              <a:buFont typeface="Arial" panose="020B0604020202020204" pitchFamily="34" charset="0"/>
              <a:buChar char="•"/>
            </a:pPr>
            <a:r>
              <a:rPr lang="en-IN" sz="1400" dirty="0">
                <a:solidFill>
                  <a:schemeClr val="bg1">
                    <a:lumMod val="95000"/>
                  </a:schemeClr>
                </a:solidFill>
                <a:latin typeface="Century" panose="02040604050505020304" pitchFamily="18" charset="0"/>
              </a:rPr>
              <a:t>Confined data preprocessing methods</a:t>
            </a:r>
          </a:p>
          <a:p>
            <a:pPr marL="285750" lvl="3" indent="-285750">
              <a:buFont typeface="Arial" panose="020B0604020202020204" pitchFamily="34" charset="0"/>
              <a:buChar char="•"/>
            </a:pPr>
            <a:endParaRPr lang="en-IN" sz="1400" dirty="0">
              <a:solidFill>
                <a:schemeClr val="bg1">
                  <a:lumMod val="95000"/>
                </a:schemeClr>
              </a:solidFill>
              <a:latin typeface="Century" panose="02040604050505020304" pitchFamily="18" charset="0"/>
            </a:endParaRPr>
          </a:p>
          <a:p>
            <a:endParaRPr lang="en-IN" sz="1400" dirty="0">
              <a:solidFill>
                <a:schemeClr val="bg1">
                  <a:lumMod val="95000"/>
                </a:schemeClr>
              </a:solidFill>
              <a:latin typeface="Century" panose="020406040505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512FF0-B08C-5A55-ACFE-BBA8FD0A2DBF}"/>
              </a:ext>
            </a:extLst>
          </p:cNvPr>
          <p:cNvSpPr txBox="1"/>
          <p:nvPr/>
        </p:nvSpPr>
        <p:spPr>
          <a:xfrm>
            <a:off x="0" y="438150"/>
            <a:ext cx="45720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Data Description: </a:t>
            </a:r>
          </a:p>
        </p:txBody>
      </p:sp>
      <p:pic>
        <p:nvPicPr>
          <p:cNvPr id="9" name="Picture 8">
            <a:extLst>
              <a:ext uri="{FF2B5EF4-FFF2-40B4-BE49-F238E27FC236}">
                <a16:creationId xmlns:a16="http://schemas.microsoft.com/office/drawing/2014/main" id="{74C7200B-3D48-1D34-0ED3-F2075607B0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4255497" cy="5143500"/>
          </a:xfrm>
          <a:prstGeom prst="rect">
            <a:avLst/>
          </a:prstGeom>
        </p:spPr>
      </p:pic>
      <p:pic>
        <p:nvPicPr>
          <p:cNvPr id="11" name="Picture 10">
            <a:extLst>
              <a:ext uri="{FF2B5EF4-FFF2-40B4-BE49-F238E27FC236}">
                <a16:creationId xmlns:a16="http://schemas.microsoft.com/office/drawing/2014/main" id="{DA132064-2FA6-F0A7-0095-57A2A9963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5496" y="0"/>
            <a:ext cx="4888504" cy="5143500"/>
          </a:xfrm>
          <a:prstGeom prst="rect">
            <a:avLst/>
          </a:prstGeom>
        </p:spPr>
      </p:pic>
      <p:sp>
        <p:nvSpPr>
          <p:cNvPr id="12" name="TextBox 11">
            <a:extLst>
              <a:ext uri="{FF2B5EF4-FFF2-40B4-BE49-F238E27FC236}">
                <a16:creationId xmlns:a16="http://schemas.microsoft.com/office/drawing/2014/main" id="{87BADF63-1FA0-7628-EC57-6D6EC0203E71}"/>
              </a:ext>
            </a:extLst>
          </p:cNvPr>
          <p:cNvSpPr txBox="1"/>
          <p:nvPr/>
        </p:nvSpPr>
        <p:spPr>
          <a:xfrm>
            <a:off x="800100" y="909756"/>
            <a:ext cx="7543800" cy="3323987"/>
          </a:xfrm>
          <a:prstGeom prst="rect">
            <a:avLst/>
          </a:prstGeom>
          <a:noFill/>
        </p:spPr>
        <p:txBody>
          <a:bodyPr wrap="square" rtlCol="0">
            <a:spAutoFit/>
          </a:bodyPr>
          <a:lstStyle/>
          <a:p>
            <a:pPr algn="ctr"/>
            <a:r>
              <a:rPr lang="en-IN" dirty="0">
                <a:solidFill>
                  <a:schemeClr val="bg1">
                    <a:lumMod val="95000"/>
                  </a:schemeClr>
                </a:solidFill>
                <a:latin typeface="Century" panose="02040604050505020304" pitchFamily="18" charset="0"/>
              </a:rPr>
              <a:t>Data Description : </a:t>
            </a:r>
            <a:r>
              <a:rPr lang="en-IN" sz="1600" dirty="0">
                <a:solidFill>
                  <a:schemeClr val="bg1">
                    <a:lumMod val="95000"/>
                  </a:schemeClr>
                </a:solidFill>
                <a:latin typeface="Century" panose="02040604050505020304" pitchFamily="18" charset="0"/>
              </a:rPr>
              <a:t>Moving and Stationary Target Acquisition and Recognition (MSTAR) provided by The Sensor Data Management System (SDMS)</a:t>
            </a:r>
            <a:endParaRPr lang="en-US" sz="1600" b="0" i="0" dirty="0">
              <a:solidFill>
                <a:schemeClr val="bg1">
                  <a:lumMod val="9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endParaRPr>
          </a:p>
          <a:p>
            <a:endParaRPr lang="en-IN" sz="1600" dirty="0">
              <a:solidFill>
                <a:schemeClr val="bg1">
                  <a:lumMod val="95000"/>
                </a:schemeClr>
              </a:solidFill>
              <a:latin typeface="Century" panose="02040604050505020304" pitchFamily="18" charset="0"/>
            </a:endParaRPr>
          </a:p>
          <a:p>
            <a:pPr algn="ctr"/>
            <a:r>
              <a:rPr lang="en-IN" sz="1600" dirty="0">
                <a:solidFill>
                  <a:schemeClr val="bg1">
                    <a:lumMod val="95000"/>
                  </a:schemeClr>
                </a:solidFill>
                <a:latin typeface="Century" panose="02040604050505020304" pitchFamily="18" charset="0"/>
              </a:rPr>
              <a:t>This dataset is collected by </a:t>
            </a:r>
            <a:r>
              <a:rPr lang="en-US" sz="1600" dirty="0">
                <a:solidFill>
                  <a:schemeClr val="bg1">
                    <a:lumMod val="95000"/>
                  </a:schemeClr>
                </a:solidFill>
                <a:latin typeface="Century" panose="02040604050505020304" pitchFamily="18" charset="0"/>
              </a:rPr>
              <a:t>Defense Advanced Research Projects Agency (DARPA) and the Air Force Research Laboratory (AFRL) by using aerial X-band radar </a:t>
            </a:r>
          </a:p>
          <a:p>
            <a:pPr algn="ctr"/>
            <a:endParaRPr lang="en-US" sz="1600" dirty="0">
              <a:solidFill>
                <a:schemeClr val="bg1">
                  <a:lumMod val="95000"/>
                </a:schemeClr>
              </a:solidFill>
              <a:latin typeface="Century" panose="02040604050505020304" pitchFamily="18" charset="0"/>
            </a:endParaRPr>
          </a:p>
          <a:p>
            <a:pPr algn="ctr"/>
            <a:r>
              <a:rPr lang="en-US" sz="1600" dirty="0">
                <a:solidFill>
                  <a:schemeClr val="bg1">
                    <a:lumMod val="95000"/>
                  </a:schemeClr>
                </a:solidFill>
                <a:latin typeface="Century" panose="02040604050505020304" pitchFamily="18" charset="0"/>
              </a:rPr>
              <a:t>Image size -158 x 158 </a:t>
            </a:r>
          </a:p>
          <a:p>
            <a:pPr algn="ctr"/>
            <a:r>
              <a:rPr lang="en-US" sz="1600" dirty="0">
                <a:solidFill>
                  <a:schemeClr val="bg1">
                    <a:lumMod val="95000"/>
                  </a:schemeClr>
                </a:solidFill>
                <a:latin typeface="Century" panose="02040604050505020304" pitchFamily="18" charset="0"/>
              </a:rPr>
              <a:t>No of classes – 10 for 15 and 17 degree angle of depression</a:t>
            </a:r>
          </a:p>
          <a:p>
            <a:pPr algn="ctr"/>
            <a:r>
              <a:rPr lang="en-US" sz="1600" dirty="0">
                <a:solidFill>
                  <a:schemeClr val="bg1">
                    <a:lumMod val="95000"/>
                  </a:schemeClr>
                </a:solidFill>
                <a:latin typeface="Century" panose="02040604050505020304" pitchFamily="18" charset="0"/>
              </a:rPr>
              <a:t>3 for 30 and 45 degree angles of depression</a:t>
            </a:r>
          </a:p>
          <a:p>
            <a:pPr algn="ctr"/>
            <a:endParaRPr lang="en-US" sz="1600" dirty="0">
              <a:solidFill>
                <a:schemeClr val="bg1">
                  <a:lumMod val="95000"/>
                </a:schemeClr>
              </a:solidFill>
              <a:latin typeface="Century" panose="02040604050505020304" pitchFamily="18" charset="0"/>
            </a:endParaRPr>
          </a:p>
          <a:p>
            <a:pPr algn="ctr"/>
            <a:endParaRPr lang="en-US" sz="1600" dirty="0">
              <a:solidFill>
                <a:schemeClr val="bg1">
                  <a:lumMod val="95000"/>
                </a:schemeClr>
              </a:solidFill>
              <a:latin typeface="Century" panose="02040604050505020304" pitchFamily="18" charset="0"/>
            </a:endParaRPr>
          </a:p>
        </p:txBody>
      </p:sp>
      <p:pic>
        <p:nvPicPr>
          <p:cNvPr id="14" name="Picture 13">
            <a:extLst>
              <a:ext uri="{FF2B5EF4-FFF2-40B4-BE49-F238E27FC236}">
                <a16:creationId xmlns:a16="http://schemas.microsoft.com/office/drawing/2014/main" id="{8AFE9A99-7DE1-CDDD-2A63-61282ABF7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4056069"/>
            <a:ext cx="9144000" cy="10874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8" name="TextBox 7">
            <a:extLst>
              <a:ext uri="{FF2B5EF4-FFF2-40B4-BE49-F238E27FC236}">
                <a16:creationId xmlns:a16="http://schemas.microsoft.com/office/drawing/2014/main" id="{A42736B8-2E71-CCA3-D0CD-1349CAD1438E}"/>
              </a:ext>
            </a:extLst>
          </p:cNvPr>
          <p:cNvSpPr txBox="1"/>
          <p:nvPr/>
        </p:nvSpPr>
        <p:spPr>
          <a:xfrm>
            <a:off x="3238499" y="158863"/>
            <a:ext cx="26670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Data Preprocessing</a:t>
            </a:r>
          </a:p>
        </p:txBody>
      </p:sp>
      <p:pic>
        <p:nvPicPr>
          <p:cNvPr id="10" name="Picture 9">
            <a:extLst>
              <a:ext uri="{FF2B5EF4-FFF2-40B4-BE49-F238E27FC236}">
                <a16:creationId xmlns:a16="http://schemas.microsoft.com/office/drawing/2014/main" id="{958DAB0C-00D8-C6C2-1BFD-01E26A4FE20D}"/>
              </a:ext>
            </a:extLst>
          </p:cNvPr>
          <p:cNvPicPr>
            <a:picLocks noChangeAspect="1"/>
          </p:cNvPicPr>
          <p:nvPr/>
        </p:nvPicPr>
        <p:blipFill>
          <a:blip r:embed="rId3"/>
          <a:stretch>
            <a:fillRect/>
          </a:stretch>
        </p:blipFill>
        <p:spPr>
          <a:xfrm>
            <a:off x="0" y="1203638"/>
            <a:ext cx="9144000" cy="993763"/>
          </a:xfrm>
          <a:prstGeom prst="rect">
            <a:avLst/>
          </a:prstGeom>
        </p:spPr>
      </p:pic>
      <p:sp>
        <p:nvSpPr>
          <p:cNvPr id="11" name="TextBox 10">
            <a:extLst>
              <a:ext uri="{FF2B5EF4-FFF2-40B4-BE49-F238E27FC236}">
                <a16:creationId xmlns:a16="http://schemas.microsoft.com/office/drawing/2014/main" id="{76DBD133-53C7-8746-9898-83D6B0D2964F}"/>
              </a:ext>
            </a:extLst>
          </p:cNvPr>
          <p:cNvSpPr txBox="1"/>
          <p:nvPr/>
        </p:nvSpPr>
        <p:spPr>
          <a:xfrm>
            <a:off x="156210" y="630232"/>
            <a:ext cx="35814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Original 10 classes image data </a:t>
            </a:r>
          </a:p>
        </p:txBody>
      </p:sp>
      <p:sp>
        <p:nvSpPr>
          <p:cNvPr id="12" name="TextBox 11">
            <a:extLst>
              <a:ext uri="{FF2B5EF4-FFF2-40B4-BE49-F238E27FC236}">
                <a16:creationId xmlns:a16="http://schemas.microsoft.com/office/drawing/2014/main" id="{C43324AF-CC4F-10D4-855F-6ED2FE7839AD}"/>
              </a:ext>
            </a:extLst>
          </p:cNvPr>
          <p:cNvSpPr txBox="1"/>
          <p:nvPr/>
        </p:nvSpPr>
        <p:spPr>
          <a:xfrm>
            <a:off x="156210" y="2298560"/>
            <a:ext cx="8763000" cy="276999"/>
          </a:xfrm>
          <a:prstGeom prst="rect">
            <a:avLst/>
          </a:prstGeom>
          <a:noFill/>
        </p:spPr>
        <p:txBody>
          <a:bodyPr wrap="square" rtlCol="0">
            <a:spAutoFit/>
          </a:bodyPr>
          <a:lstStyle/>
          <a:p>
            <a:r>
              <a:rPr lang="en-IN" sz="1200" dirty="0"/>
              <a:t> </a:t>
            </a:r>
            <a:r>
              <a:rPr lang="en-IN" sz="1200" dirty="0">
                <a:solidFill>
                  <a:schemeClr val="bg1">
                    <a:lumMod val="95000"/>
                  </a:schemeClr>
                </a:solidFill>
                <a:latin typeface="Century" panose="02040604050505020304" pitchFamily="18" charset="0"/>
              </a:rPr>
              <a:t>2S1             BMP2           BRDM2         BTR60          BTR70 	ZIL131        ZSU234	 D7	 T62	 T72</a:t>
            </a:r>
            <a:endParaRPr lang="en-IN" sz="1200" dirty="0"/>
          </a:p>
        </p:txBody>
      </p:sp>
      <p:pic>
        <p:nvPicPr>
          <p:cNvPr id="14" name="Picture 13">
            <a:extLst>
              <a:ext uri="{FF2B5EF4-FFF2-40B4-BE49-F238E27FC236}">
                <a16:creationId xmlns:a16="http://schemas.microsoft.com/office/drawing/2014/main" id="{9FB70F33-DC64-275D-F68F-A260F9A69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149965"/>
            <a:ext cx="1333501" cy="1333501"/>
          </a:xfrm>
          <a:prstGeom prst="rect">
            <a:avLst/>
          </a:prstGeom>
        </p:spPr>
      </p:pic>
      <p:pic>
        <p:nvPicPr>
          <p:cNvPr id="16" name="Picture 15">
            <a:extLst>
              <a:ext uri="{FF2B5EF4-FFF2-40B4-BE49-F238E27FC236}">
                <a16:creationId xmlns:a16="http://schemas.microsoft.com/office/drawing/2014/main" id="{F50C89CD-A1F1-BF87-4BED-4E78B3A3E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748" y="3149964"/>
            <a:ext cx="1333501" cy="1333501"/>
          </a:xfrm>
          <a:prstGeom prst="rect">
            <a:avLst/>
          </a:prstGeom>
        </p:spPr>
      </p:pic>
      <p:sp>
        <p:nvSpPr>
          <p:cNvPr id="18" name="TextBox 17">
            <a:extLst>
              <a:ext uri="{FF2B5EF4-FFF2-40B4-BE49-F238E27FC236}">
                <a16:creationId xmlns:a16="http://schemas.microsoft.com/office/drawing/2014/main" id="{11FE8073-B68D-2AC3-D530-F3270CB8D022}"/>
              </a:ext>
            </a:extLst>
          </p:cNvPr>
          <p:cNvSpPr txBox="1"/>
          <p:nvPr/>
        </p:nvSpPr>
        <p:spPr>
          <a:xfrm>
            <a:off x="4038600" y="4505704"/>
            <a:ext cx="5257800" cy="523220"/>
          </a:xfrm>
          <a:prstGeom prst="rect">
            <a:avLst/>
          </a:prstGeom>
          <a:noFill/>
        </p:spPr>
        <p:txBody>
          <a:bodyPr wrap="square" rtlCol="0">
            <a:spAutoFit/>
          </a:bodyPr>
          <a:lstStyle/>
          <a:p>
            <a:r>
              <a:rPr lang="en-US" sz="1400" dirty="0">
                <a:solidFill>
                  <a:schemeClr val="bg1">
                    <a:lumMod val="95000"/>
                  </a:schemeClr>
                </a:solidFill>
                <a:latin typeface="Century" panose="02040604050505020304" pitchFamily="18" charset="0"/>
              </a:rPr>
              <a:t>                Raw image without filter     Image using Bilateral 				filter</a:t>
            </a:r>
            <a:endParaRPr lang="en-IN" sz="1400" dirty="0">
              <a:solidFill>
                <a:schemeClr val="bg1">
                  <a:lumMod val="95000"/>
                </a:schemeClr>
              </a:solidFill>
              <a:latin typeface="Century" panose="02040604050505020304" pitchFamily="18" charset="0"/>
            </a:endParaRPr>
          </a:p>
        </p:txBody>
      </p:sp>
      <p:pic>
        <p:nvPicPr>
          <p:cNvPr id="20" name="Picture 19">
            <a:extLst>
              <a:ext uri="{FF2B5EF4-FFF2-40B4-BE49-F238E27FC236}">
                <a16:creationId xmlns:a16="http://schemas.microsoft.com/office/drawing/2014/main" id="{E2EE6946-54F5-8E8E-30A4-9EF350C96C75}"/>
              </a:ext>
            </a:extLst>
          </p:cNvPr>
          <p:cNvPicPr>
            <a:picLocks noChangeAspect="1"/>
          </p:cNvPicPr>
          <p:nvPr/>
        </p:nvPicPr>
        <p:blipFill rotWithShape="1">
          <a:blip r:embed="rId6"/>
          <a:srcRect l="3828" t="4170"/>
          <a:stretch/>
        </p:blipFill>
        <p:spPr>
          <a:xfrm>
            <a:off x="1451610" y="2638870"/>
            <a:ext cx="1914803" cy="2063160"/>
          </a:xfrm>
          <a:prstGeom prst="rect">
            <a:avLst/>
          </a:prstGeom>
        </p:spPr>
      </p:pic>
      <p:sp>
        <p:nvSpPr>
          <p:cNvPr id="21" name="TextBox 20">
            <a:extLst>
              <a:ext uri="{FF2B5EF4-FFF2-40B4-BE49-F238E27FC236}">
                <a16:creationId xmlns:a16="http://schemas.microsoft.com/office/drawing/2014/main" id="{E78FF4F1-1B8E-88B6-8603-64BDA677018A}"/>
              </a:ext>
            </a:extLst>
          </p:cNvPr>
          <p:cNvSpPr txBox="1"/>
          <p:nvPr/>
        </p:nvSpPr>
        <p:spPr>
          <a:xfrm>
            <a:off x="770711" y="4724268"/>
            <a:ext cx="3276600" cy="307777"/>
          </a:xfrm>
          <a:prstGeom prst="rect">
            <a:avLst/>
          </a:prstGeom>
          <a:noFill/>
        </p:spPr>
        <p:txBody>
          <a:bodyPr wrap="square" rtlCol="0">
            <a:spAutoFit/>
          </a:bodyPr>
          <a:lstStyle/>
          <a:p>
            <a:r>
              <a:rPr lang="en-IN" sz="1400" dirty="0">
                <a:solidFill>
                  <a:schemeClr val="bg1">
                    <a:lumMod val="95000"/>
                  </a:schemeClr>
                </a:solidFill>
                <a:latin typeface="Century" panose="02040604050505020304" pitchFamily="18" charset="0"/>
              </a:rPr>
              <a:t>                Augmented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9143999" cy="5143499"/>
          </a:xfrm>
          <a:prstGeom prst="rect">
            <a:avLst/>
          </a:prstGeom>
        </p:spPr>
      </p:pic>
      <p:sp>
        <p:nvSpPr>
          <p:cNvPr id="3" name="object 3"/>
          <p:cNvSpPr txBox="1">
            <a:spLocks noGrp="1"/>
          </p:cNvSpPr>
          <p:nvPr>
            <p:ph type="title"/>
          </p:nvPr>
        </p:nvSpPr>
        <p:spPr>
          <a:xfrm>
            <a:off x="381000" y="152137"/>
            <a:ext cx="4953000" cy="289823"/>
          </a:xfrm>
          <a:prstGeom prst="rect">
            <a:avLst/>
          </a:prstGeom>
        </p:spPr>
        <p:txBody>
          <a:bodyPr vert="horz" wrap="square" lIns="0" tIns="12700" rIns="0" bIns="0" rtlCol="0">
            <a:spAutoFit/>
          </a:bodyPr>
          <a:lstStyle/>
          <a:p>
            <a:pPr marL="12700">
              <a:lnSpc>
                <a:spcPct val="100000"/>
              </a:lnSpc>
              <a:spcBef>
                <a:spcPts val="100"/>
              </a:spcBef>
            </a:pPr>
            <a:r>
              <a:rPr lang="en-IN" sz="1800" spc="-95" dirty="0">
                <a:latin typeface="Century" panose="02040604050505020304" pitchFamily="18" charset="0"/>
              </a:rPr>
              <a:t>Methodology: Convolutional Neural Network (CNN)</a:t>
            </a:r>
            <a:r>
              <a:rPr lang="en-IN" sz="1800" spc="-95" dirty="0"/>
              <a:t>  </a:t>
            </a:r>
            <a:endParaRPr sz="1800" spc="-95" dirty="0"/>
          </a:p>
        </p:txBody>
      </p:sp>
      <p:pic>
        <p:nvPicPr>
          <p:cNvPr id="5" name="Picture 4">
            <a:extLst>
              <a:ext uri="{FF2B5EF4-FFF2-40B4-BE49-F238E27FC236}">
                <a16:creationId xmlns:a16="http://schemas.microsoft.com/office/drawing/2014/main" id="{DE33E2D9-FDFF-1C40-8C0C-EE2911F58B1B}"/>
              </a:ext>
            </a:extLst>
          </p:cNvPr>
          <p:cNvPicPr>
            <a:picLocks noChangeAspect="1"/>
          </p:cNvPicPr>
          <p:nvPr/>
        </p:nvPicPr>
        <p:blipFill>
          <a:blip r:embed="rId3"/>
          <a:stretch>
            <a:fillRect/>
          </a:stretch>
        </p:blipFill>
        <p:spPr>
          <a:xfrm>
            <a:off x="381000" y="1428750"/>
            <a:ext cx="8113194" cy="2057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46606"/>
            <a:ext cx="9143999" cy="5390105"/>
          </a:xfrm>
          <a:prstGeom prst="rect">
            <a:avLst/>
          </a:prstGeom>
        </p:spPr>
      </p:pic>
      <p:sp>
        <p:nvSpPr>
          <p:cNvPr id="3" name="TextBox 2">
            <a:extLst>
              <a:ext uri="{FF2B5EF4-FFF2-40B4-BE49-F238E27FC236}">
                <a16:creationId xmlns:a16="http://schemas.microsoft.com/office/drawing/2014/main" id="{14FF6575-5583-5C54-BC95-4EB16121E681}"/>
              </a:ext>
            </a:extLst>
          </p:cNvPr>
          <p:cNvSpPr txBox="1"/>
          <p:nvPr/>
        </p:nvSpPr>
        <p:spPr>
          <a:xfrm>
            <a:off x="3048000" y="0"/>
            <a:ext cx="23622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Activation Function </a:t>
            </a:r>
          </a:p>
        </p:txBody>
      </p:sp>
      <p:pic>
        <p:nvPicPr>
          <p:cNvPr id="1028" name="Picture 4" descr="Lightbox">
            <a:extLst>
              <a:ext uri="{FF2B5EF4-FFF2-40B4-BE49-F238E27FC236}">
                <a16:creationId xmlns:a16="http://schemas.microsoft.com/office/drawing/2014/main" id="{438AD560-477E-F126-07A4-712B5491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3" y="566678"/>
            <a:ext cx="2952750" cy="184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167783-3513-9CA3-866E-DF15EA6D5933}"/>
              </a:ext>
            </a:extLst>
          </p:cNvPr>
          <p:cNvSpPr txBox="1"/>
          <p:nvPr/>
        </p:nvSpPr>
        <p:spPr>
          <a:xfrm>
            <a:off x="1219199" y="2533123"/>
            <a:ext cx="1471297" cy="307777"/>
          </a:xfrm>
          <a:prstGeom prst="rect">
            <a:avLst/>
          </a:prstGeom>
          <a:solidFill>
            <a:schemeClr val="bg1"/>
          </a:solidFill>
        </p:spPr>
        <p:txBody>
          <a:bodyPr wrap="square" rtlCol="0">
            <a:spAutoFit/>
          </a:bodyPr>
          <a:lstStyle/>
          <a:p>
            <a:r>
              <a:rPr lang="en-IN" sz="1400" dirty="0">
                <a:solidFill>
                  <a:schemeClr val="tx1"/>
                </a:solidFill>
                <a:latin typeface="Century" panose="02040604050505020304" pitchFamily="18" charset="0"/>
              </a:rPr>
              <a:t>A(x) = max(0,x)</a:t>
            </a:r>
          </a:p>
        </p:txBody>
      </p:sp>
      <p:pic>
        <p:nvPicPr>
          <p:cNvPr id="1030" name="Picture 6" descr="Graphic representation of the softmax activation function | Download  Scientific Diagram">
            <a:extLst>
              <a:ext uri="{FF2B5EF4-FFF2-40B4-BE49-F238E27FC236}">
                <a16:creationId xmlns:a16="http://schemas.microsoft.com/office/drawing/2014/main" id="{B18A278E-6239-9D56-DDE0-DF23763DB6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497154"/>
            <a:ext cx="2952750" cy="19868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ftmax | Apple Developer Documentation">
            <a:extLst>
              <a:ext uri="{FF2B5EF4-FFF2-40B4-BE49-F238E27FC236}">
                <a16:creationId xmlns:a16="http://schemas.microsoft.com/office/drawing/2014/main" id="{CCF67C4F-AB2F-0553-3A38-85AB390281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4183" y="2537164"/>
            <a:ext cx="1035183" cy="4604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78CF7-4398-3D43-5841-EB5D42B18A0B}"/>
              </a:ext>
            </a:extLst>
          </p:cNvPr>
          <p:cNvSpPr txBox="1"/>
          <p:nvPr/>
        </p:nvSpPr>
        <p:spPr>
          <a:xfrm>
            <a:off x="1213623" y="150748"/>
            <a:ext cx="1471297" cy="307777"/>
          </a:xfrm>
          <a:prstGeom prst="rect">
            <a:avLst/>
          </a:prstGeom>
          <a:solidFill>
            <a:schemeClr val="bg1"/>
          </a:solidFill>
        </p:spPr>
        <p:txBody>
          <a:bodyPr wrap="square" rtlCol="0">
            <a:spAutoFit/>
          </a:bodyPr>
          <a:lstStyle/>
          <a:p>
            <a:r>
              <a:rPr lang="en-IN" sz="1400" dirty="0">
                <a:solidFill>
                  <a:schemeClr val="tx1"/>
                </a:solidFill>
                <a:latin typeface="Century" panose="02040604050505020304" pitchFamily="18" charset="0"/>
              </a:rPr>
              <a:t>         </a:t>
            </a:r>
            <a:r>
              <a:rPr lang="en-IN" sz="1400" dirty="0" err="1">
                <a:solidFill>
                  <a:schemeClr val="tx1"/>
                </a:solidFill>
                <a:latin typeface="Century" panose="02040604050505020304" pitchFamily="18" charset="0"/>
              </a:rPr>
              <a:t>Relu</a:t>
            </a:r>
            <a:endParaRPr lang="en-IN" sz="1400" dirty="0">
              <a:solidFill>
                <a:schemeClr val="tx1"/>
              </a:solidFill>
              <a:latin typeface="Century" panose="02040604050505020304" pitchFamily="18" charset="0"/>
            </a:endParaRPr>
          </a:p>
        </p:txBody>
      </p:sp>
      <p:sp>
        <p:nvSpPr>
          <p:cNvPr id="7" name="TextBox 6">
            <a:extLst>
              <a:ext uri="{FF2B5EF4-FFF2-40B4-BE49-F238E27FC236}">
                <a16:creationId xmlns:a16="http://schemas.microsoft.com/office/drawing/2014/main" id="{51E8E18B-FC10-A705-3315-526934F2243A}"/>
              </a:ext>
            </a:extLst>
          </p:cNvPr>
          <p:cNvSpPr txBox="1"/>
          <p:nvPr/>
        </p:nvSpPr>
        <p:spPr>
          <a:xfrm>
            <a:off x="5846125" y="125466"/>
            <a:ext cx="1471297" cy="307777"/>
          </a:xfrm>
          <a:prstGeom prst="rect">
            <a:avLst/>
          </a:prstGeom>
          <a:solidFill>
            <a:schemeClr val="bg1"/>
          </a:solidFill>
        </p:spPr>
        <p:txBody>
          <a:bodyPr wrap="square" rtlCol="0">
            <a:spAutoFit/>
          </a:bodyPr>
          <a:lstStyle/>
          <a:p>
            <a:r>
              <a:rPr lang="en-IN" sz="1400" dirty="0">
                <a:solidFill>
                  <a:schemeClr val="tx1"/>
                </a:solidFill>
                <a:latin typeface="Century" panose="02040604050505020304" pitchFamily="18" charset="0"/>
              </a:rPr>
              <a:t>      Softmax</a:t>
            </a:r>
          </a:p>
        </p:txBody>
      </p:sp>
      <p:sp>
        <p:nvSpPr>
          <p:cNvPr id="8" name="TextBox 7">
            <a:extLst>
              <a:ext uri="{FF2B5EF4-FFF2-40B4-BE49-F238E27FC236}">
                <a16:creationId xmlns:a16="http://schemas.microsoft.com/office/drawing/2014/main" id="{0E7B2736-2B10-DEEE-C424-DB649454DDC5}"/>
              </a:ext>
            </a:extLst>
          </p:cNvPr>
          <p:cNvSpPr txBox="1"/>
          <p:nvPr/>
        </p:nvSpPr>
        <p:spPr>
          <a:xfrm>
            <a:off x="478473" y="3181350"/>
            <a:ext cx="3788727" cy="1323439"/>
          </a:xfrm>
          <a:prstGeom prst="rect">
            <a:avLst/>
          </a:prstGeom>
          <a:noFill/>
        </p:spPr>
        <p:txBody>
          <a:bodyPr wrap="square" rtlCol="0">
            <a:spAutoFit/>
          </a:bodyPr>
          <a:lstStyle/>
          <a:p>
            <a:r>
              <a:rPr lang="en-IN" sz="1600" dirty="0">
                <a:solidFill>
                  <a:schemeClr val="bg1">
                    <a:lumMod val="95000"/>
                  </a:schemeClr>
                </a:solidFill>
                <a:latin typeface="Century" panose="02040604050505020304" pitchFamily="18" charset="0"/>
              </a:rPr>
              <a:t>Optimizers :</a:t>
            </a:r>
          </a:p>
          <a:p>
            <a:endParaRPr lang="en-IN" sz="1600" dirty="0">
              <a:solidFill>
                <a:schemeClr val="bg1">
                  <a:lumMod val="95000"/>
                </a:schemeClr>
              </a:solidFill>
              <a:latin typeface="Century" panose="02040604050505020304" pitchFamily="18" charset="0"/>
            </a:endParaRPr>
          </a:p>
          <a:p>
            <a:r>
              <a:rPr lang="en-IN" sz="1600" dirty="0">
                <a:solidFill>
                  <a:schemeClr val="bg1">
                    <a:lumMod val="95000"/>
                  </a:schemeClr>
                </a:solidFill>
                <a:latin typeface="Century" panose="02040604050505020304" pitchFamily="18" charset="0"/>
              </a:rPr>
              <a:t>Adam</a:t>
            </a:r>
          </a:p>
          <a:p>
            <a:r>
              <a:rPr lang="en-IN" sz="1600" dirty="0">
                <a:solidFill>
                  <a:schemeClr val="bg1">
                    <a:lumMod val="95000"/>
                  </a:schemeClr>
                </a:solidFill>
                <a:latin typeface="Century" panose="02040604050505020304" pitchFamily="18" charset="0"/>
              </a:rPr>
              <a:t>Adagrad</a:t>
            </a:r>
          </a:p>
          <a:p>
            <a:r>
              <a:rPr lang="en-IN" sz="1600" dirty="0">
                <a:solidFill>
                  <a:schemeClr val="bg1">
                    <a:lumMod val="95000"/>
                  </a:schemeClr>
                </a:solidFill>
                <a:latin typeface="Century" panose="02040604050505020304" pitchFamily="18" charset="0"/>
              </a:rPr>
              <a:t>SGD</a:t>
            </a:r>
          </a:p>
        </p:txBody>
      </p:sp>
      <p:sp>
        <p:nvSpPr>
          <p:cNvPr id="9" name="TextBox 8">
            <a:extLst>
              <a:ext uri="{FF2B5EF4-FFF2-40B4-BE49-F238E27FC236}">
                <a16:creationId xmlns:a16="http://schemas.microsoft.com/office/drawing/2014/main" id="{434AD721-0465-3448-42DC-AAA29A28DD02}"/>
              </a:ext>
            </a:extLst>
          </p:cNvPr>
          <p:cNvSpPr txBox="1"/>
          <p:nvPr/>
        </p:nvSpPr>
        <p:spPr>
          <a:xfrm>
            <a:off x="4831680" y="3324670"/>
            <a:ext cx="3788727" cy="830997"/>
          </a:xfrm>
          <a:prstGeom prst="rect">
            <a:avLst/>
          </a:prstGeom>
          <a:noFill/>
        </p:spPr>
        <p:txBody>
          <a:bodyPr wrap="square" rtlCol="0">
            <a:spAutoFit/>
          </a:bodyPr>
          <a:lstStyle/>
          <a:p>
            <a:r>
              <a:rPr lang="en-IN" sz="1600" dirty="0">
                <a:solidFill>
                  <a:schemeClr val="bg1">
                    <a:lumMod val="95000"/>
                  </a:schemeClr>
                </a:solidFill>
                <a:latin typeface="Century" panose="02040604050505020304" pitchFamily="18" charset="0"/>
              </a:rPr>
              <a:t>Loss Function:</a:t>
            </a:r>
          </a:p>
          <a:p>
            <a:endParaRPr lang="en-IN" sz="1600" dirty="0">
              <a:solidFill>
                <a:schemeClr val="bg1">
                  <a:lumMod val="95000"/>
                </a:schemeClr>
              </a:solidFill>
              <a:latin typeface="Century" panose="02040604050505020304" pitchFamily="18" charset="0"/>
            </a:endParaRPr>
          </a:p>
          <a:p>
            <a:r>
              <a:rPr lang="en-IN" sz="1600" dirty="0">
                <a:solidFill>
                  <a:schemeClr val="bg1">
                    <a:lumMod val="95000"/>
                  </a:schemeClr>
                </a:solidFill>
                <a:latin typeface="Century" panose="02040604050505020304" pitchFamily="18" charset="0"/>
              </a:rPr>
              <a:t>Categorical Cross entropy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2" cstate="print"/>
            <a:stretch>
              <a:fillRect/>
            </a:stretch>
          </p:blipFill>
          <p:spPr>
            <a:xfrm>
              <a:off x="0" y="0"/>
              <a:ext cx="9143999" cy="5143499"/>
            </a:xfrm>
            <a:prstGeom prst="rect">
              <a:avLst/>
            </a:prstGeom>
          </p:spPr>
        </p:pic>
        <p:pic>
          <p:nvPicPr>
            <p:cNvPr id="4" name="object 4"/>
            <p:cNvPicPr/>
            <p:nvPr/>
          </p:nvPicPr>
          <p:blipFill>
            <a:blip r:embed="rId3" cstate="print"/>
            <a:stretch>
              <a:fillRect/>
            </a:stretch>
          </p:blipFill>
          <p:spPr>
            <a:xfrm>
              <a:off x="156900" y="464200"/>
              <a:ext cx="8830200" cy="4679299"/>
            </a:xfrm>
            <a:prstGeom prst="rect">
              <a:avLst/>
            </a:prstGeom>
          </p:spPr>
        </p:pic>
      </p:grpSp>
      <p:sp>
        <p:nvSpPr>
          <p:cNvPr id="5" name="TextBox 4">
            <a:extLst>
              <a:ext uri="{FF2B5EF4-FFF2-40B4-BE49-F238E27FC236}">
                <a16:creationId xmlns:a16="http://schemas.microsoft.com/office/drawing/2014/main" id="{EE4FA4F2-FD03-23BD-7FCF-B52CDA00E5DF}"/>
              </a:ext>
            </a:extLst>
          </p:cNvPr>
          <p:cNvSpPr txBox="1"/>
          <p:nvPr/>
        </p:nvSpPr>
        <p:spPr>
          <a:xfrm>
            <a:off x="3657600" y="386643"/>
            <a:ext cx="1981200" cy="369332"/>
          </a:xfrm>
          <a:prstGeom prst="rect">
            <a:avLst/>
          </a:prstGeom>
          <a:noFill/>
        </p:spPr>
        <p:txBody>
          <a:bodyPr wrap="square" rtlCol="0">
            <a:spAutoFit/>
          </a:bodyPr>
          <a:lstStyle/>
          <a:p>
            <a:r>
              <a:rPr lang="en-IN" dirty="0">
                <a:solidFill>
                  <a:schemeClr val="bg1">
                    <a:lumMod val="95000"/>
                  </a:schemeClr>
                </a:solidFill>
                <a:latin typeface="Century" panose="02040604050505020304" pitchFamily="18" charset="0"/>
              </a:rPr>
              <a:t>Custom Model </a:t>
            </a:r>
          </a:p>
        </p:txBody>
      </p:sp>
      <p:pic>
        <p:nvPicPr>
          <p:cNvPr id="9" name="Picture 8">
            <a:extLst>
              <a:ext uri="{FF2B5EF4-FFF2-40B4-BE49-F238E27FC236}">
                <a16:creationId xmlns:a16="http://schemas.microsoft.com/office/drawing/2014/main" id="{08ED3F6B-1FB6-B3C3-1222-53767397C2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630"/>
          <a:stretch/>
        </p:blipFill>
        <p:spPr>
          <a:xfrm>
            <a:off x="6172200" y="1809750"/>
            <a:ext cx="2489910" cy="2514600"/>
          </a:xfrm>
          <a:prstGeom prst="rect">
            <a:avLst/>
          </a:prstGeom>
        </p:spPr>
      </p:pic>
      <p:pic>
        <p:nvPicPr>
          <p:cNvPr id="11" name="Picture 10">
            <a:extLst>
              <a:ext uri="{FF2B5EF4-FFF2-40B4-BE49-F238E27FC236}">
                <a16:creationId xmlns:a16="http://schemas.microsoft.com/office/drawing/2014/main" id="{85580036-12B7-E462-DB3C-BF0E25B4C9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8580" y="1047750"/>
            <a:ext cx="2286000" cy="3984804"/>
          </a:xfrm>
          <a:prstGeom prst="rect">
            <a:avLst/>
          </a:prstGeom>
        </p:spPr>
      </p:pic>
      <p:sp>
        <p:nvSpPr>
          <p:cNvPr id="12" name="TextBox 11">
            <a:extLst>
              <a:ext uri="{FF2B5EF4-FFF2-40B4-BE49-F238E27FC236}">
                <a16:creationId xmlns:a16="http://schemas.microsoft.com/office/drawing/2014/main" id="{DC2FB60A-DD0A-6140-C223-17509B017C5B}"/>
              </a:ext>
            </a:extLst>
          </p:cNvPr>
          <p:cNvSpPr txBox="1"/>
          <p:nvPr/>
        </p:nvSpPr>
        <p:spPr>
          <a:xfrm>
            <a:off x="504192" y="2038350"/>
            <a:ext cx="2249334" cy="923330"/>
          </a:xfrm>
          <a:prstGeom prst="rect">
            <a:avLst/>
          </a:prstGeom>
          <a:noFill/>
        </p:spPr>
        <p:txBody>
          <a:bodyPr wrap="none" rtlCol="0">
            <a:spAutoFit/>
          </a:bodyPr>
          <a:lstStyle/>
          <a:p>
            <a:r>
              <a:rPr lang="en-IN" dirty="0">
                <a:solidFill>
                  <a:schemeClr val="bg1">
                    <a:lumMod val="95000"/>
                  </a:schemeClr>
                </a:solidFill>
              </a:rPr>
              <a:t>Batch Normalization</a:t>
            </a:r>
            <a:br>
              <a:rPr lang="en-IN" dirty="0">
                <a:solidFill>
                  <a:schemeClr val="bg1">
                    <a:lumMod val="95000"/>
                  </a:schemeClr>
                </a:solidFill>
              </a:rPr>
            </a:br>
            <a:r>
              <a:rPr lang="en-IN" dirty="0">
                <a:solidFill>
                  <a:schemeClr val="bg1">
                    <a:lumMod val="95000"/>
                  </a:schemeClr>
                </a:solidFill>
              </a:rPr>
              <a:t>    </a:t>
            </a:r>
          </a:p>
          <a:p>
            <a:r>
              <a:rPr lang="en-IN" dirty="0">
                <a:solidFill>
                  <a:schemeClr val="bg1">
                    <a:lumMod val="95000"/>
                  </a:schemeClr>
                </a:solidFill>
              </a:rPr>
              <a:t>     Regularization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1177</TotalTime>
  <Words>978</Words>
  <Application>Microsoft Office PowerPoint</Application>
  <PresentationFormat>On-screen Show (16:9)</PresentationFormat>
  <Paragraphs>138</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vt:lpstr>
      <vt:lpstr>Calibri</vt:lpstr>
      <vt:lpstr>Century</vt:lpstr>
      <vt:lpstr>Microsoft Sans Serif</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Methodology: Convolutional Neural Network (CNN)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ATR_DeepLearning_Presentation</dc:title>
  <cp:lastModifiedBy>VIVEK MOLLETI</cp:lastModifiedBy>
  <cp:revision>4</cp:revision>
  <dcterms:created xsi:type="dcterms:W3CDTF">2024-04-03T16:10:01Z</dcterms:created>
  <dcterms:modified xsi:type="dcterms:W3CDTF">2024-04-05T06:28:50Z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